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Medium"/>
      <p:regular r:id="rId17"/>
    </p:embeddedFont>
    <p:embeddedFont>
      <p:font typeface="Fraunces Medium"/>
      <p:regular r:id="rId18"/>
    </p:embeddedFont>
    <p:embeddedFont>
      <p:font typeface="Fraunces Medium"/>
      <p:regular r:id="rId19"/>
    </p:embeddedFont>
    <p:embeddedFont>
      <p:font typeface="Fraunces Medium"/>
      <p:regular r:id="rId20"/>
    </p:embeddedFont>
    <p:embeddedFont>
      <p:font typeface="Epilogue"/>
      <p:regular r:id="rId21"/>
    </p:embeddedFont>
    <p:embeddedFont>
      <p:font typeface="Epilogue"/>
      <p:regular r:id="rId22"/>
    </p:embeddedFont>
    <p:embeddedFont>
      <p:font typeface="Epilogue"/>
      <p:regular r:id="rId23"/>
    </p:embeddedFont>
    <p:embeddedFont>
      <p:font typeface="Epilogue"/>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Aligning AI Strategies with Business Goals</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In today's fast-paced business landscape, Artificial Intelligence (AI) is no longer a futuristic concept but a powerful tool that can drive innovation and growth. But simply implementing AI is not enough. To truly unlock its potential, organizations must strategically align their AI initiatives with their broader business goals and vision.</a:t>
            </a:r>
            <a:endParaRPr lang="en-US" sz="1750" dirty="0"/>
          </a:p>
        </p:txBody>
      </p:sp>
      <p:sp>
        <p:nvSpPr>
          <p:cNvPr id="5" name="Shape 2"/>
          <p:cNvSpPr/>
          <p:nvPr/>
        </p:nvSpPr>
        <p:spPr>
          <a:xfrm>
            <a:off x="6280190" y="5846921"/>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854541"/>
            <a:ext cx="347663" cy="347663"/>
          </a:xfrm>
          <a:prstGeom prst="rect">
            <a:avLst/>
          </a:prstGeom>
        </p:spPr>
      </p:pic>
      <p:sp>
        <p:nvSpPr>
          <p:cNvPr id="7" name="Text 3"/>
          <p:cNvSpPr/>
          <p:nvPr/>
        </p:nvSpPr>
        <p:spPr>
          <a:xfrm>
            <a:off x="6756440" y="5830014"/>
            <a:ext cx="2812494" cy="396835"/>
          </a:xfrm>
          <a:prstGeom prst="rect">
            <a:avLst/>
          </a:prstGeom>
          <a:noFill/>
          <a:ln/>
        </p:spPr>
        <p:txBody>
          <a:bodyPr wrap="none" lIns="0" tIns="0" rIns="0" bIns="0" rtlCol="0" anchor="t"/>
          <a:lstStyle/>
          <a:p>
            <a:pPr algn="l" indent="0" marL="0">
              <a:lnSpc>
                <a:spcPts val="3100"/>
              </a:lnSpc>
              <a:buNone/>
            </a:pPr>
            <a:r>
              <a:rPr lang="en-US" sz="2200" b="1" dirty="0">
                <a:solidFill>
                  <a:srgbClr val="EBECEF"/>
                </a:solidFill>
                <a:latin typeface="Epilogue Bold" pitchFamily="34" charset="0"/>
                <a:ea typeface="Epilogue Bold" pitchFamily="34" charset="-122"/>
                <a:cs typeface="Epilogue Bold" pitchFamily="34" charset="-120"/>
              </a:rPr>
              <a:t>by Akshay Damodar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7353" y="865346"/>
            <a:ext cx="12007572" cy="649486"/>
          </a:xfrm>
          <a:prstGeom prst="rect">
            <a:avLst/>
          </a:prstGeom>
          <a:noFill/>
          <a:ln/>
        </p:spPr>
        <p:txBody>
          <a:bodyPr wrap="none" lIns="0" tIns="0" rIns="0" bIns="0" rtlCol="0" anchor="t"/>
          <a:lstStyle/>
          <a:p>
            <a:pPr indent="0" marL="0">
              <a:lnSpc>
                <a:spcPts val="5100"/>
              </a:lnSpc>
              <a:buNone/>
            </a:pPr>
            <a:r>
              <a:rPr lang="en-US" sz="4050" dirty="0">
                <a:solidFill>
                  <a:srgbClr val="FFFFFF"/>
                </a:solidFill>
                <a:latin typeface="Fraunces Medium" pitchFamily="34" charset="0"/>
                <a:ea typeface="Fraunces Medium" pitchFamily="34" charset="-122"/>
                <a:cs typeface="Fraunces Medium" pitchFamily="34" charset="-120"/>
              </a:rPr>
              <a:t>Adapting AI Strategy to Evolving Business Needs</a:t>
            </a:r>
            <a:endParaRPr lang="en-US" sz="4050" dirty="0"/>
          </a:p>
        </p:txBody>
      </p:sp>
      <p:sp>
        <p:nvSpPr>
          <p:cNvPr id="3" name="Shape 1"/>
          <p:cNvSpPr/>
          <p:nvPr/>
        </p:nvSpPr>
        <p:spPr>
          <a:xfrm>
            <a:off x="727353" y="1930479"/>
            <a:ext cx="1646873" cy="1197412"/>
          </a:xfrm>
          <a:prstGeom prst="roundRect">
            <a:avLst>
              <a:gd name="adj" fmla="val 7290"/>
            </a:avLst>
          </a:prstGeom>
          <a:solidFill>
            <a:srgbClr val="283157"/>
          </a:solidFill>
          <a:ln w="7620">
            <a:solidFill>
              <a:srgbClr val="414A70"/>
            </a:solidFill>
            <a:prstDash val="solid"/>
          </a:ln>
        </p:spPr>
      </p:sp>
      <p:sp>
        <p:nvSpPr>
          <p:cNvPr id="4" name="Text 2"/>
          <p:cNvSpPr/>
          <p:nvPr/>
        </p:nvSpPr>
        <p:spPr>
          <a:xfrm>
            <a:off x="942737" y="2321362"/>
            <a:ext cx="119063" cy="415647"/>
          </a:xfrm>
          <a:prstGeom prst="rect">
            <a:avLst/>
          </a:prstGeom>
          <a:noFill/>
          <a:ln/>
        </p:spPr>
        <p:txBody>
          <a:bodyPr wrap="none" lIns="0" tIns="0" rIns="0" bIns="0" rtlCol="0" anchor="t"/>
          <a:lstStyle/>
          <a:p>
            <a:pPr algn="ctr" indent="0" marL="0">
              <a:lnSpc>
                <a:spcPts val="3250"/>
              </a:lnSpc>
              <a:buNone/>
            </a:pPr>
            <a:r>
              <a:rPr lang="en-US" sz="2000" dirty="0">
                <a:solidFill>
                  <a:srgbClr val="EBECEF"/>
                </a:solidFill>
                <a:latin typeface="Fraunces Medium" pitchFamily="34" charset="0"/>
                <a:ea typeface="Fraunces Medium" pitchFamily="34" charset="-122"/>
                <a:cs typeface="Fraunces Medium" pitchFamily="34" charset="-120"/>
              </a:rPr>
              <a:t>1</a:t>
            </a:r>
            <a:endParaRPr lang="en-US" sz="2000" dirty="0"/>
          </a:p>
        </p:txBody>
      </p:sp>
      <p:sp>
        <p:nvSpPr>
          <p:cNvPr id="5" name="Text 3"/>
          <p:cNvSpPr/>
          <p:nvPr/>
        </p:nvSpPr>
        <p:spPr>
          <a:xfrm>
            <a:off x="2581989" y="2138243"/>
            <a:ext cx="2598063" cy="324683"/>
          </a:xfrm>
          <a:prstGeom prst="rect">
            <a:avLst/>
          </a:prstGeom>
          <a:noFill/>
          <a:ln/>
        </p:spPr>
        <p:txBody>
          <a:bodyPr wrap="none" lIns="0" tIns="0" rIns="0" bIns="0" rtlCol="0" anchor="t"/>
          <a:lstStyle/>
          <a:p>
            <a:pPr algn="l" indent="0" marL="0">
              <a:lnSpc>
                <a:spcPts val="2550"/>
              </a:lnSpc>
              <a:buNone/>
            </a:pPr>
            <a:r>
              <a:rPr lang="en-US" sz="2000" dirty="0">
                <a:solidFill>
                  <a:srgbClr val="EBECEF"/>
                </a:solidFill>
                <a:latin typeface="Fraunces Medium" pitchFamily="34" charset="0"/>
                <a:ea typeface="Fraunces Medium" pitchFamily="34" charset="-122"/>
                <a:cs typeface="Fraunces Medium" pitchFamily="34" charset="-120"/>
              </a:rPr>
              <a:t>Stay Informed</a:t>
            </a:r>
            <a:endParaRPr lang="en-US" sz="2000" dirty="0"/>
          </a:p>
        </p:txBody>
      </p:sp>
      <p:sp>
        <p:nvSpPr>
          <p:cNvPr id="6" name="Text 4"/>
          <p:cNvSpPr/>
          <p:nvPr/>
        </p:nvSpPr>
        <p:spPr>
          <a:xfrm>
            <a:off x="2581989" y="2587585"/>
            <a:ext cx="5553789" cy="332542"/>
          </a:xfrm>
          <a:prstGeom prst="rect">
            <a:avLst/>
          </a:prstGeom>
          <a:noFill/>
          <a:ln/>
        </p:spPr>
        <p:txBody>
          <a:bodyPr wrap="none" lIns="0" tIns="0" rIns="0" bIns="0" rtlCol="0" anchor="t"/>
          <a:lstStyle/>
          <a:p>
            <a:pPr algn="l" indent="0" marL="0">
              <a:lnSpc>
                <a:spcPts val="2600"/>
              </a:lnSpc>
              <a:buNone/>
            </a:pPr>
            <a:r>
              <a:rPr lang="en-US" sz="1600" dirty="0">
                <a:solidFill>
                  <a:srgbClr val="EBECEF"/>
                </a:solidFill>
                <a:latin typeface="Epilogue" pitchFamily="34" charset="0"/>
                <a:ea typeface="Epilogue" pitchFamily="34" charset="-122"/>
                <a:cs typeface="Epilogue" pitchFamily="34" charset="-120"/>
              </a:rPr>
              <a:t>Monitor industry trends and emerging AI technologies.</a:t>
            </a:r>
            <a:endParaRPr lang="en-US" sz="1600" dirty="0"/>
          </a:p>
        </p:txBody>
      </p:sp>
      <p:sp>
        <p:nvSpPr>
          <p:cNvPr id="7" name="Shape 5"/>
          <p:cNvSpPr/>
          <p:nvPr/>
        </p:nvSpPr>
        <p:spPr>
          <a:xfrm>
            <a:off x="2478048" y="3118366"/>
            <a:ext cx="11321177" cy="11430"/>
          </a:xfrm>
          <a:prstGeom prst="roundRect">
            <a:avLst>
              <a:gd name="adj" fmla="val 763750"/>
            </a:avLst>
          </a:prstGeom>
          <a:solidFill>
            <a:srgbClr val="414A70"/>
          </a:solidFill>
          <a:ln/>
        </p:spPr>
      </p:sp>
      <p:sp>
        <p:nvSpPr>
          <p:cNvPr id="8" name="Shape 6"/>
          <p:cNvSpPr/>
          <p:nvPr/>
        </p:nvSpPr>
        <p:spPr>
          <a:xfrm>
            <a:off x="727353" y="3231713"/>
            <a:ext cx="3293864" cy="1197412"/>
          </a:xfrm>
          <a:prstGeom prst="roundRect">
            <a:avLst>
              <a:gd name="adj" fmla="val 7290"/>
            </a:avLst>
          </a:prstGeom>
          <a:solidFill>
            <a:srgbClr val="283157"/>
          </a:solidFill>
          <a:ln w="7620">
            <a:solidFill>
              <a:srgbClr val="414A70"/>
            </a:solidFill>
            <a:prstDash val="solid"/>
          </a:ln>
        </p:spPr>
      </p:sp>
      <p:sp>
        <p:nvSpPr>
          <p:cNvPr id="9" name="Text 7"/>
          <p:cNvSpPr/>
          <p:nvPr/>
        </p:nvSpPr>
        <p:spPr>
          <a:xfrm>
            <a:off x="942737" y="3622596"/>
            <a:ext cx="157401" cy="415647"/>
          </a:xfrm>
          <a:prstGeom prst="rect">
            <a:avLst/>
          </a:prstGeom>
          <a:noFill/>
          <a:ln/>
        </p:spPr>
        <p:txBody>
          <a:bodyPr wrap="none" lIns="0" tIns="0" rIns="0" bIns="0" rtlCol="0" anchor="t"/>
          <a:lstStyle/>
          <a:p>
            <a:pPr algn="ctr" indent="0" marL="0">
              <a:lnSpc>
                <a:spcPts val="3250"/>
              </a:lnSpc>
              <a:buNone/>
            </a:pPr>
            <a:r>
              <a:rPr lang="en-US" sz="2000" dirty="0">
                <a:solidFill>
                  <a:srgbClr val="EBECEF"/>
                </a:solidFill>
                <a:latin typeface="Fraunces Medium" pitchFamily="34" charset="0"/>
                <a:ea typeface="Fraunces Medium" pitchFamily="34" charset="-122"/>
                <a:cs typeface="Fraunces Medium" pitchFamily="34" charset="-120"/>
              </a:rPr>
              <a:t>2</a:t>
            </a:r>
            <a:endParaRPr lang="en-US" sz="2000" dirty="0"/>
          </a:p>
        </p:txBody>
      </p:sp>
      <p:sp>
        <p:nvSpPr>
          <p:cNvPr id="10" name="Text 8"/>
          <p:cNvSpPr/>
          <p:nvPr/>
        </p:nvSpPr>
        <p:spPr>
          <a:xfrm>
            <a:off x="4228981" y="3439478"/>
            <a:ext cx="2598063" cy="324683"/>
          </a:xfrm>
          <a:prstGeom prst="rect">
            <a:avLst/>
          </a:prstGeom>
          <a:noFill/>
          <a:ln/>
        </p:spPr>
        <p:txBody>
          <a:bodyPr wrap="none" lIns="0" tIns="0" rIns="0" bIns="0" rtlCol="0" anchor="t"/>
          <a:lstStyle/>
          <a:p>
            <a:pPr algn="l" indent="0" marL="0">
              <a:lnSpc>
                <a:spcPts val="2550"/>
              </a:lnSpc>
              <a:buNone/>
            </a:pPr>
            <a:r>
              <a:rPr lang="en-US" sz="2000" dirty="0">
                <a:solidFill>
                  <a:srgbClr val="EBECEF"/>
                </a:solidFill>
                <a:latin typeface="Fraunces Medium" pitchFamily="34" charset="0"/>
                <a:ea typeface="Fraunces Medium" pitchFamily="34" charset="-122"/>
                <a:cs typeface="Fraunces Medium" pitchFamily="34" charset="-120"/>
              </a:rPr>
              <a:t>Be Agile</a:t>
            </a:r>
            <a:endParaRPr lang="en-US" sz="2000" dirty="0"/>
          </a:p>
        </p:txBody>
      </p:sp>
      <p:sp>
        <p:nvSpPr>
          <p:cNvPr id="11" name="Text 9"/>
          <p:cNvSpPr/>
          <p:nvPr/>
        </p:nvSpPr>
        <p:spPr>
          <a:xfrm>
            <a:off x="4228981" y="3888819"/>
            <a:ext cx="7580709" cy="332542"/>
          </a:xfrm>
          <a:prstGeom prst="rect">
            <a:avLst/>
          </a:prstGeom>
          <a:noFill/>
          <a:ln/>
        </p:spPr>
        <p:txBody>
          <a:bodyPr wrap="none" lIns="0" tIns="0" rIns="0" bIns="0" rtlCol="0" anchor="t"/>
          <a:lstStyle/>
          <a:p>
            <a:pPr algn="l" indent="0" marL="0">
              <a:lnSpc>
                <a:spcPts val="2600"/>
              </a:lnSpc>
              <a:buNone/>
            </a:pPr>
            <a:r>
              <a:rPr lang="en-US" sz="1600" dirty="0">
                <a:solidFill>
                  <a:srgbClr val="EBECEF"/>
                </a:solidFill>
                <a:latin typeface="Epilogue" pitchFamily="34" charset="0"/>
                <a:ea typeface="Epilogue" pitchFamily="34" charset="-122"/>
                <a:cs typeface="Epilogue" pitchFamily="34" charset="-120"/>
              </a:rPr>
              <a:t>Adapt AI strategies to changing business priorities and market conditions.</a:t>
            </a:r>
            <a:endParaRPr lang="en-US" sz="1600" dirty="0"/>
          </a:p>
        </p:txBody>
      </p:sp>
      <p:sp>
        <p:nvSpPr>
          <p:cNvPr id="12" name="Shape 10"/>
          <p:cNvSpPr/>
          <p:nvPr/>
        </p:nvSpPr>
        <p:spPr>
          <a:xfrm>
            <a:off x="4125039" y="4419600"/>
            <a:ext cx="9674185" cy="11430"/>
          </a:xfrm>
          <a:prstGeom prst="roundRect">
            <a:avLst>
              <a:gd name="adj" fmla="val 763750"/>
            </a:avLst>
          </a:prstGeom>
          <a:solidFill>
            <a:srgbClr val="414A70"/>
          </a:solidFill>
          <a:ln/>
        </p:spPr>
      </p:sp>
      <p:sp>
        <p:nvSpPr>
          <p:cNvPr id="13" name="Shape 11"/>
          <p:cNvSpPr/>
          <p:nvPr/>
        </p:nvSpPr>
        <p:spPr>
          <a:xfrm>
            <a:off x="727353" y="4532948"/>
            <a:ext cx="4940856" cy="1197412"/>
          </a:xfrm>
          <a:prstGeom prst="roundRect">
            <a:avLst>
              <a:gd name="adj" fmla="val 7290"/>
            </a:avLst>
          </a:prstGeom>
          <a:solidFill>
            <a:srgbClr val="283157"/>
          </a:solidFill>
          <a:ln w="7620">
            <a:solidFill>
              <a:srgbClr val="414A70"/>
            </a:solidFill>
            <a:prstDash val="solid"/>
          </a:ln>
        </p:spPr>
      </p:sp>
      <p:sp>
        <p:nvSpPr>
          <p:cNvPr id="14" name="Text 12"/>
          <p:cNvSpPr/>
          <p:nvPr/>
        </p:nvSpPr>
        <p:spPr>
          <a:xfrm>
            <a:off x="942737" y="4923830"/>
            <a:ext cx="143351" cy="415647"/>
          </a:xfrm>
          <a:prstGeom prst="rect">
            <a:avLst/>
          </a:prstGeom>
          <a:noFill/>
          <a:ln/>
        </p:spPr>
        <p:txBody>
          <a:bodyPr wrap="none" lIns="0" tIns="0" rIns="0" bIns="0" rtlCol="0" anchor="t"/>
          <a:lstStyle/>
          <a:p>
            <a:pPr algn="ctr" indent="0" marL="0">
              <a:lnSpc>
                <a:spcPts val="3250"/>
              </a:lnSpc>
              <a:buNone/>
            </a:pPr>
            <a:r>
              <a:rPr lang="en-US" sz="2000" dirty="0">
                <a:solidFill>
                  <a:srgbClr val="EBECEF"/>
                </a:solidFill>
                <a:latin typeface="Fraunces Medium" pitchFamily="34" charset="0"/>
                <a:ea typeface="Fraunces Medium" pitchFamily="34" charset="-122"/>
                <a:cs typeface="Fraunces Medium" pitchFamily="34" charset="-120"/>
              </a:rPr>
              <a:t>3</a:t>
            </a:r>
            <a:endParaRPr lang="en-US" sz="2000" dirty="0"/>
          </a:p>
        </p:txBody>
      </p:sp>
      <p:sp>
        <p:nvSpPr>
          <p:cNvPr id="15" name="Text 13"/>
          <p:cNvSpPr/>
          <p:nvPr/>
        </p:nvSpPr>
        <p:spPr>
          <a:xfrm>
            <a:off x="5875973" y="4740712"/>
            <a:ext cx="2598063" cy="324683"/>
          </a:xfrm>
          <a:prstGeom prst="rect">
            <a:avLst/>
          </a:prstGeom>
          <a:noFill/>
          <a:ln/>
        </p:spPr>
        <p:txBody>
          <a:bodyPr wrap="none" lIns="0" tIns="0" rIns="0" bIns="0" rtlCol="0" anchor="t"/>
          <a:lstStyle/>
          <a:p>
            <a:pPr algn="l" indent="0" marL="0">
              <a:lnSpc>
                <a:spcPts val="2550"/>
              </a:lnSpc>
              <a:buNone/>
            </a:pPr>
            <a:r>
              <a:rPr lang="en-US" sz="2000" dirty="0">
                <a:solidFill>
                  <a:srgbClr val="EBECEF"/>
                </a:solidFill>
                <a:latin typeface="Fraunces Medium" pitchFamily="34" charset="0"/>
                <a:ea typeface="Fraunces Medium" pitchFamily="34" charset="-122"/>
                <a:cs typeface="Fraunces Medium" pitchFamily="34" charset="-120"/>
              </a:rPr>
              <a:t>Embrace Innovation</a:t>
            </a:r>
            <a:endParaRPr lang="en-US" sz="2000" dirty="0"/>
          </a:p>
        </p:txBody>
      </p:sp>
      <p:sp>
        <p:nvSpPr>
          <p:cNvPr id="16" name="Text 14"/>
          <p:cNvSpPr/>
          <p:nvPr/>
        </p:nvSpPr>
        <p:spPr>
          <a:xfrm>
            <a:off x="5875973" y="5190053"/>
            <a:ext cx="7482364" cy="332542"/>
          </a:xfrm>
          <a:prstGeom prst="rect">
            <a:avLst/>
          </a:prstGeom>
          <a:noFill/>
          <a:ln/>
        </p:spPr>
        <p:txBody>
          <a:bodyPr wrap="none" lIns="0" tIns="0" rIns="0" bIns="0" rtlCol="0" anchor="t"/>
          <a:lstStyle/>
          <a:p>
            <a:pPr algn="l" indent="0" marL="0">
              <a:lnSpc>
                <a:spcPts val="2600"/>
              </a:lnSpc>
              <a:buNone/>
            </a:pPr>
            <a:r>
              <a:rPr lang="en-US" sz="1600" dirty="0">
                <a:solidFill>
                  <a:srgbClr val="EBECEF"/>
                </a:solidFill>
                <a:latin typeface="Epilogue" pitchFamily="34" charset="0"/>
                <a:ea typeface="Epilogue" pitchFamily="34" charset="-122"/>
                <a:cs typeface="Epilogue" pitchFamily="34" charset="-120"/>
              </a:rPr>
              <a:t>Continuously explore new AI applications to drive competitive advantage.</a:t>
            </a:r>
            <a:endParaRPr lang="en-US" sz="1600" dirty="0"/>
          </a:p>
        </p:txBody>
      </p:sp>
      <p:sp>
        <p:nvSpPr>
          <p:cNvPr id="17" name="Shape 15"/>
          <p:cNvSpPr/>
          <p:nvPr/>
        </p:nvSpPr>
        <p:spPr>
          <a:xfrm>
            <a:off x="5772031" y="5720834"/>
            <a:ext cx="8027194" cy="11430"/>
          </a:xfrm>
          <a:prstGeom prst="roundRect">
            <a:avLst>
              <a:gd name="adj" fmla="val 763750"/>
            </a:avLst>
          </a:prstGeom>
          <a:solidFill>
            <a:srgbClr val="414A70"/>
          </a:solidFill>
          <a:ln/>
        </p:spPr>
      </p:sp>
      <p:sp>
        <p:nvSpPr>
          <p:cNvPr id="18" name="Shape 16"/>
          <p:cNvSpPr/>
          <p:nvPr/>
        </p:nvSpPr>
        <p:spPr>
          <a:xfrm>
            <a:off x="727353" y="5834182"/>
            <a:ext cx="6587847" cy="1529953"/>
          </a:xfrm>
          <a:prstGeom prst="roundRect">
            <a:avLst>
              <a:gd name="adj" fmla="val 5706"/>
            </a:avLst>
          </a:prstGeom>
          <a:solidFill>
            <a:srgbClr val="283157"/>
          </a:solidFill>
          <a:ln w="7620">
            <a:solidFill>
              <a:srgbClr val="414A70"/>
            </a:solidFill>
            <a:prstDash val="solid"/>
          </a:ln>
        </p:spPr>
      </p:sp>
      <p:sp>
        <p:nvSpPr>
          <p:cNvPr id="19" name="Text 17"/>
          <p:cNvSpPr/>
          <p:nvPr/>
        </p:nvSpPr>
        <p:spPr>
          <a:xfrm>
            <a:off x="942737" y="6391275"/>
            <a:ext cx="158829" cy="415647"/>
          </a:xfrm>
          <a:prstGeom prst="rect">
            <a:avLst/>
          </a:prstGeom>
          <a:noFill/>
          <a:ln/>
        </p:spPr>
        <p:txBody>
          <a:bodyPr wrap="none" lIns="0" tIns="0" rIns="0" bIns="0" rtlCol="0" anchor="t"/>
          <a:lstStyle/>
          <a:p>
            <a:pPr algn="ctr" indent="0" marL="0">
              <a:lnSpc>
                <a:spcPts val="3250"/>
              </a:lnSpc>
              <a:buNone/>
            </a:pPr>
            <a:r>
              <a:rPr lang="en-US" sz="2000" dirty="0">
                <a:solidFill>
                  <a:srgbClr val="EBECEF"/>
                </a:solidFill>
                <a:latin typeface="Fraunces Medium" pitchFamily="34" charset="0"/>
                <a:ea typeface="Fraunces Medium" pitchFamily="34" charset="-122"/>
                <a:cs typeface="Fraunces Medium" pitchFamily="34" charset="-120"/>
              </a:rPr>
              <a:t>4</a:t>
            </a:r>
            <a:endParaRPr lang="en-US" sz="2000" dirty="0"/>
          </a:p>
        </p:txBody>
      </p:sp>
      <p:sp>
        <p:nvSpPr>
          <p:cNvPr id="20" name="Text 18"/>
          <p:cNvSpPr/>
          <p:nvPr/>
        </p:nvSpPr>
        <p:spPr>
          <a:xfrm>
            <a:off x="7522964" y="6041946"/>
            <a:ext cx="2800469" cy="324683"/>
          </a:xfrm>
          <a:prstGeom prst="rect">
            <a:avLst/>
          </a:prstGeom>
          <a:noFill/>
          <a:ln/>
        </p:spPr>
        <p:txBody>
          <a:bodyPr wrap="none" lIns="0" tIns="0" rIns="0" bIns="0" rtlCol="0" anchor="t"/>
          <a:lstStyle/>
          <a:p>
            <a:pPr algn="l" indent="0" marL="0">
              <a:lnSpc>
                <a:spcPts val="2550"/>
              </a:lnSpc>
              <a:buNone/>
            </a:pPr>
            <a:r>
              <a:rPr lang="en-US" sz="2000" dirty="0">
                <a:solidFill>
                  <a:srgbClr val="EBECEF"/>
                </a:solidFill>
                <a:latin typeface="Fraunces Medium" pitchFamily="34" charset="0"/>
                <a:ea typeface="Fraunces Medium" pitchFamily="34" charset="-122"/>
                <a:cs typeface="Fraunces Medium" pitchFamily="34" charset="-120"/>
              </a:rPr>
              <a:t>Data-Driven Decisions</a:t>
            </a:r>
            <a:endParaRPr lang="en-US" sz="2000" dirty="0"/>
          </a:p>
        </p:txBody>
      </p:sp>
      <p:sp>
        <p:nvSpPr>
          <p:cNvPr id="21" name="Text 19"/>
          <p:cNvSpPr/>
          <p:nvPr/>
        </p:nvSpPr>
        <p:spPr>
          <a:xfrm>
            <a:off x="7522964" y="6491288"/>
            <a:ext cx="6172319" cy="665083"/>
          </a:xfrm>
          <a:prstGeom prst="rect">
            <a:avLst/>
          </a:prstGeom>
          <a:noFill/>
          <a:ln/>
        </p:spPr>
        <p:txBody>
          <a:bodyPr wrap="square" lIns="0" tIns="0" rIns="0" bIns="0" rtlCol="0" anchor="t"/>
          <a:lstStyle/>
          <a:p>
            <a:pPr algn="l" indent="0" marL="0">
              <a:lnSpc>
                <a:spcPts val="2600"/>
              </a:lnSpc>
              <a:buNone/>
            </a:pPr>
            <a:r>
              <a:rPr lang="en-US" sz="1600" dirty="0">
                <a:solidFill>
                  <a:srgbClr val="EBECEF"/>
                </a:solidFill>
                <a:latin typeface="Epilogue" pitchFamily="34" charset="0"/>
                <a:ea typeface="Epilogue" pitchFamily="34" charset="-122"/>
                <a:cs typeface="Epilogue" pitchFamily="34" charset="-120"/>
              </a:rPr>
              <a:t>Use AI insights to make informed decisions about future AI investments.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12193667"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Understanding the Importance of AI Strategy</a:t>
            </a:r>
            <a:endParaRPr lang="en-US" sz="4450" dirty="0"/>
          </a:p>
        </p:txBody>
      </p:sp>
      <p:sp>
        <p:nvSpPr>
          <p:cNvPr id="3" name="Text 1"/>
          <p:cNvSpPr/>
          <p:nvPr/>
        </p:nvSpPr>
        <p:spPr>
          <a:xfrm>
            <a:off x="793790" y="3452813"/>
            <a:ext cx="3150989"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Competitive Advantage</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AI can provide a competitive advantage by automating processes, improving efficiency, and enhancing customer experiences.</a:t>
            </a:r>
            <a:endParaRPr lang="en-US" sz="1750" dirty="0"/>
          </a:p>
        </p:txBody>
      </p:sp>
      <p:sp>
        <p:nvSpPr>
          <p:cNvPr id="5" name="Text 3"/>
          <p:cNvSpPr/>
          <p:nvPr/>
        </p:nvSpPr>
        <p:spPr>
          <a:xfrm>
            <a:off x="5332928" y="3452813"/>
            <a:ext cx="2840117"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Data-Driven Insights</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AI enables businesses to extract valuable insights from data that would otherwise be hidden, leading to better decision-making.</a:t>
            </a:r>
            <a:endParaRPr lang="en-US" sz="1750" dirty="0"/>
          </a:p>
        </p:txBody>
      </p:sp>
      <p:sp>
        <p:nvSpPr>
          <p:cNvPr id="7" name="Text 5"/>
          <p:cNvSpPr/>
          <p:nvPr/>
        </p:nvSpPr>
        <p:spPr>
          <a:xfrm>
            <a:off x="9872067" y="3452813"/>
            <a:ext cx="2892981"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Enhanced Innovation</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AI empowers businesses to develop new products and services that leverage cutting-edge technology, driving innovation and growth.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2535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Defining Clear Business Objectives and Goals</a:t>
            </a:r>
            <a:endParaRPr lang="en-US" sz="4450" dirty="0"/>
          </a:p>
        </p:txBody>
      </p:sp>
      <p:sp>
        <p:nvSpPr>
          <p:cNvPr id="4" name="Shape 1"/>
          <p:cNvSpPr/>
          <p:nvPr/>
        </p:nvSpPr>
        <p:spPr>
          <a:xfrm>
            <a:off x="793790" y="2938224"/>
            <a:ext cx="510302" cy="510302"/>
          </a:xfrm>
          <a:prstGeom prst="roundRect">
            <a:avLst>
              <a:gd name="adj" fmla="val 18669"/>
            </a:avLst>
          </a:prstGeom>
          <a:solidFill>
            <a:srgbClr val="283157"/>
          </a:solidFill>
          <a:ln w="7620">
            <a:solidFill>
              <a:srgbClr val="414A70"/>
            </a:solidFill>
            <a:prstDash val="solid"/>
          </a:ln>
        </p:spPr>
      </p:sp>
      <p:sp>
        <p:nvSpPr>
          <p:cNvPr id="5" name="Text 2"/>
          <p:cNvSpPr/>
          <p:nvPr/>
        </p:nvSpPr>
        <p:spPr>
          <a:xfrm>
            <a:off x="970955" y="3023235"/>
            <a:ext cx="155972" cy="34028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6" name="Text 3"/>
          <p:cNvSpPr/>
          <p:nvPr/>
        </p:nvSpPr>
        <p:spPr>
          <a:xfrm>
            <a:off x="1530906" y="293822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Growth</a:t>
            </a:r>
            <a:endParaRPr lang="en-US" sz="2200" dirty="0"/>
          </a:p>
        </p:txBody>
      </p:sp>
      <p:sp>
        <p:nvSpPr>
          <p:cNvPr id="7" name="Text 4"/>
          <p:cNvSpPr/>
          <p:nvPr/>
        </p:nvSpPr>
        <p:spPr>
          <a:xfrm>
            <a:off x="1530906" y="3428643"/>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Identify specific growth goals and how AI can contribute to achieving them.</a:t>
            </a:r>
            <a:endParaRPr lang="en-US" sz="1750" dirty="0"/>
          </a:p>
        </p:txBody>
      </p:sp>
      <p:sp>
        <p:nvSpPr>
          <p:cNvPr id="8" name="Shape 5"/>
          <p:cNvSpPr/>
          <p:nvPr/>
        </p:nvSpPr>
        <p:spPr>
          <a:xfrm>
            <a:off x="4685467" y="2938224"/>
            <a:ext cx="510302" cy="510302"/>
          </a:xfrm>
          <a:prstGeom prst="roundRect">
            <a:avLst>
              <a:gd name="adj" fmla="val 18669"/>
            </a:avLst>
          </a:prstGeom>
          <a:solidFill>
            <a:srgbClr val="283157"/>
          </a:solidFill>
          <a:ln w="7620">
            <a:solidFill>
              <a:srgbClr val="414A70"/>
            </a:solidFill>
            <a:prstDash val="solid"/>
          </a:ln>
        </p:spPr>
      </p:sp>
      <p:sp>
        <p:nvSpPr>
          <p:cNvPr id="9" name="Text 6"/>
          <p:cNvSpPr/>
          <p:nvPr/>
        </p:nvSpPr>
        <p:spPr>
          <a:xfrm>
            <a:off x="4837509" y="3023235"/>
            <a:ext cx="206216" cy="34028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0" name="Text 7"/>
          <p:cNvSpPr/>
          <p:nvPr/>
        </p:nvSpPr>
        <p:spPr>
          <a:xfrm>
            <a:off x="5422583" y="293822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Efficiency</a:t>
            </a:r>
            <a:endParaRPr lang="en-US" sz="2200" dirty="0"/>
          </a:p>
        </p:txBody>
      </p:sp>
      <p:sp>
        <p:nvSpPr>
          <p:cNvPr id="11" name="Text 8"/>
          <p:cNvSpPr/>
          <p:nvPr/>
        </p:nvSpPr>
        <p:spPr>
          <a:xfrm>
            <a:off x="5422583" y="3428643"/>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Define areas for process optimization and explore how AI can automate tasks.</a:t>
            </a:r>
            <a:endParaRPr lang="en-US" sz="1750" dirty="0"/>
          </a:p>
        </p:txBody>
      </p:sp>
      <p:sp>
        <p:nvSpPr>
          <p:cNvPr id="12" name="Shape 9"/>
          <p:cNvSpPr/>
          <p:nvPr/>
        </p:nvSpPr>
        <p:spPr>
          <a:xfrm>
            <a:off x="793790" y="5362218"/>
            <a:ext cx="510302" cy="510302"/>
          </a:xfrm>
          <a:prstGeom prst="roundRect">
            <a:avLst>
              <a:gd name="adj" fmla="val 18669"/>
            </a:avLst>
          </a:prstGeom>
          <a:solidFill>
            <a:srgbClr val="283157"/>
          </a:solidFill>
          <a:ln w="7620">
            <a:solidFill>
              <a:srgbClr val="414A70"/>
            </a:solidFill>
            <a:prstDash val="solid"/>
          </a:ln>
        </p:spPr>
      </p:sp>
      <p:sp>
        <p:nvSpPr>
          <p:cNvPr id="13" name="Text 10"/>
          <p:cNvSpPr/>
          <p:nvPr/>
        </p:nvSpPr>
        <p:spPr>
          <a:xfrm>
            <a:off x="955000" y="5447228"/>
            <a:ext cx="187881" cy="34028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4" name="Text 11"/>
          <p:cNvSpPr/>
          <p:nvPr/>
        </p:nvSpPr>
        <p:spPr>
          <a:xfrm>
            <a:off x="1530906" y="5362218"/>
            <a:ext cx="2899767"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Customer Experience</a:t>
            </a:r>
            <a:endParaRPr lang="en-US" sz="2200" dirty="0"/>
          </a:p>
        </p:txBody>
      </p:sp>
      <p:sp>
        <p:nvSpPr>
          <p:cNvPr id="15" name="Text 12"/>
          <p:cNvSpPr/>
          <p:nvPr/>
        </p:nvSpPr>
        <p:spPr>
          <a:xfrm>
            <a:off x="1530906" y="5852636"/>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Set goals for improving customer satisfaction and engagement through AI-powered solutions.</a:t>
            </a:r>
            <a:endParaRPr lang="en-US" sz="1750" dirty="0"/>
          </a:p>
        </p:txBody>
      </p:sp>
      <p:sp>
        <p:nvSpPr>
          <p:cNvPr id="16" name="Shape 13"/>
          <p:cNvSpPr/>
          <p:nvPr/>
        </p:nvSpPr>
        <p:spPr>
          <a:xfrm>
            <a:off x="4685467" y="5362218"/>
            <a:ext cx="510302" cy="510302"/>
          </a:xfrm>
          <a:prstGeom prst="roundRect">
            <a:avLst>
              <a:gd name="adj" fmla="val 18669"/>
            </a:avLst>
          </a:prstGeom>
          <a:solidFill>
            <a:srgbClr val="283157"/>
          </a:solidFill>
          <a:ln w="7620">
            <a:solidFill>
              <a:srgbClr val="414A70"/>
            </a:solidFill>
            <a:prstDash val="solid"/>
          </a:ln>
        </p:spPr>
      </p:sp>
      <p:sp>
        <p:nvSpPr>
          <p:cNvPr id="17" name="Text 14"/>
          <p:cNvSpPr/>
          <p:nvPr/>
        </p:nvSpPr>
        <p:spPr>
          <a:xfrm>
            <a:off x="4836557" y="5447228"/>
            <a:ext cx="208121" cy="34028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4</a:t>
            </a:r>
            <a:endParaRPr lang="en-US" sz="2650" dirty="0"/>
          </a:p>
        </p:txBody>
      </p:sp>
      <p:sp>
        <p:nvSpPr>
          <p:cNvPr id="18" name="Text 15"/>
          <p:cNvSpPr/>
          <p:nvPr/>
        </p:nvSpPr>
        <p:spPr>
          <a:xfrm>
            <a:off x="5422583" y="536221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Innovation</a:t>
            </a:r>
            <a:endParaRPr lang="en-US" sz="2200" dirty="0"/>
          </a:p>
        </p:txBody>
      </p:sp>
      <p:sp>
        <p:nvSpPr>
          <p:cNvPr id="19" name="Text 16"/>
          <p:cNvSpPr/>
          <p:nvPr/>
        </p:nvSpPr>
        <p:spPr>
          <a:xfrm>
            <a:off x="5422583" y="5852636"/>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Outline ambitions for developing new products or services based on AI technology.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1969" y="918091"/>
            <a:ext cx="7652861" cy="1331357"/>
          </a:xfrm>
          <a:prstGeom prst="rect">
            <a:avLst/>
          </a:prstGeom>
          <a:noFill/>
          <a:ln/>
        </p:spPr>
        <p:txBody>
          <a:bodyPr wrap="square" lIns="0" tIns="0" rIns="0" bIns="0" rtlCol="0" anchor="t"/>
          <a:lstStyle/>
          <a:p>
            <a:pPr indent="0" marL="0">
              <a:lnSpc>
                <a:spcPts val="5200"/>
              </a:lnSpc>
              <a:buNone/>
            </a:pPr>
            <a:r>
              <a:rPr lang="en-US" sz="4150" dirty="0">
                <a:solidFill>
                  <a:srgbClr val="FFFFFF"/>
                </a:solidFill>
                <a:latin typeface="Fraunces Medium" pitchFamily="34" charset="0"/>
                <a:ea typeface="Fraunces Medium" pitchFamily="34" charset="-122"/>
                <a:cs typeface="Fraunces Medium" pitchFamily="34" charset="-120"/>
              </a:rPr>
              <a:t>Identifying AI Opportunities to Support Business Goals</a:t>
            </a:r>
            <a:endParaRPr lang="en-US" sz="4150" dirty="0"/>
          </a:p>
        </p:txBody>
      </p:sp>
      <p:sp>
        <p:nvSpPr>
          <p:cNvPr id="4" name="Shape 1"/>
          <p:cNvSpPr/>
          <p:nvPr/>
        </p:nvSpPr>
        <p:spPr>
          <a:xfrm>
            <a:off x="6231969" y="2568893"/>
            <a:ext cx="3719989" cy="2264807"/>
          </a:xfrm>
          <a:prstGeom prst="roundRect">
            <a:avLst>
              <a:gd name="adj" fmla="val 3950"/>
            </a:avLst>
          </a:prstGeom>
          <a:solidFill>
            <a:srgbClr val="283157"/>
          </a:solidFill>
          <a:ln w="7620">
            <a:solidFill>
              <a:srgbClr val="414A70"/>
            </a:solidFill>
            <a:prstDash val="solid"/>
          </a:ln>
        </p:spPr>
      </p:sp>
      <p:sp>
        <p:nvSpPr>
          <p:cNvPr id="5" name="Text 2"/>
          <p:cNvSpPr/>
          <p:nvPr/>
        </p:nvSpPr>
        <p:spPr>
          <a:xfrm>
            <a:off x="6452592" y="2789515"/>
            <a:ext cx="2662714" cy="332780"/>
          </a:xfrm>
          <a:prstGeom prst="rect">
            <a:avLst/>
          </a:prstGeom>
          <a:noFill/>
          <a:ln/>
        </p:spPr>
        <p:txBody>
          <a:bodyPr wrap="none" lIns="0" tIns="0" rIns="0" bIns="0" rtlCol="0" anchor="t"/>
          <a:lstStyle/>
          <a:p>
            <a:pPr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Sales and Marketing</a:t>
            </a:r>
            <a:endParaRPr lang="en-US" sz="2050" dirty="0"/>
          </a:p>
        </p:txBody>
      </p:sp>
      <p:sp>
        <p:nvSpPr>
          <p:cNvPr id="6" name="Text 3"/>
          <p:cNvSpPr/>
          <p:nvPr/>
        </p:nvSpPr>
        <p:spPr>
          <a:xfrm>
            <a:off x="6452592" y="3250049"/>
            <a:ext cx="3278743" cy="1363028"/>
          </a:xfrm>
          <a:prstGeom prst="rect">
            <a:avLst/>
          </a:prstGeom>
          <a:noFill/>
          <a:ln/>
        </p:spPr>
        <p:txBody>
          <a:bodyPr wrap="square" lIns="0" tIns="0" rIns="0" bIns="0" rtlCol="0" anchor="t"/>
          <a:lstStyle/>
          <a:p>
            <a:pPr indent="0" marL="0">
              <a:lnSpc>
                <a:spcPts val="2650"/>
              </a:lnSpc>
              <a:buNone/>
            </a:pPr>
            <a:r>
              <a:rPr lang="en-US" sz="1650" dirty="0">
                <a:solidFill>
                  <a:srgbClr val="EBECEF"/>
                </a:solidFill>
                <a:latin typeface="Epilogue" pitchFamily="34" charset="0"/>
                <a:ea typeface="Epilogue" pitchFamily="34" charset="-122"/>
                <a:cs typeface="Epilogue" pitchFamily="34" charset="-120"/>
              </a:rPr>
              <a:t>Personalize customer experiences, optimize campaigns, and improve lead generation.</a:t>
            </a:r>
            <a:endParaRPr lang="en-US" sz="1650" dirty="0"/>
          </a:p>
        </p:txBody>
      </p:sp>
      <p:sp>
        <p:nvSpPr>
          <p:cNvPr id="7" name="Shape 4"/>
          <p:cNvSpPr/>
          <p:nvPr/>
        </p:nvSpPr>
        <p:spPr>
          <a:xfrm>
            <a:off x="10164961" y="2568893"/>
            <a:ext cx="3719989" cy="2264807"/>
          </a:xfrm>
          <a:prstGeom prst="roundRect">
            <a:avLst>
              <a:gd name="adj" fmla="val 3950"/>
            </a:avLst>
          </a:prstGeom>
          <a:solidFill>
            <a:srgbClr val="283157"/>
          </a:solidFill>
          <a:ln w="7620">
            <a:solidFill>
              <a:srgbClr val="414A70"/>
            </a:solidFill>
            <a:prstDash val="solid"/>
          </a:ln>
        </p:spPr>
      </p:sp>
      <p:sp>
        <p:nvSpPr>
          <p:cNvPr id="8" name="Text 5"/>
          <p:cNvSpPr/>
          <p:nvPr/>
        </p:nvSpPr>
        <p:spPr>
          <a:xfrm>
            <a:off x="10385584" y="2789515"/>
            <a:ext cx="3278743" cy="665559"/>
          </a:xfrm>
          <a:prstGeom prst="rect">
            <a:avLst/>
          </a:prstGeom>
          <a:noFill/>
          <a:ln/>
        </p:spPr>
        <p:txBody>
          <a:bodyPr wrap="square" lIns="0" tIns="0" rIns="0" bIns="0" rtlCol="0" anchor="t"/>
          <a:lstStyle/>
          <a:p>
            <a:pPr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Operations and Supply Chain</a:t>
            </a:r>
            <a:endParaRPr lang="en-US" sz="2050" dirty="0"/>
          </a:p>
        </p:txBody>
      </p:sp>
      <p:sp>
        <p:nvSpPr>
          <p:cNvPr id="9" name="Text 6"/>
          <p:cNvSpPr/>
          <p:nvPr/>
        </p:nvSpPr>
        <p:spPr>
          <a:xfrm>
            <a:off x="10385584" y="3582829"/>
            <a:ext cx="3278743" cy="1022271"/>
          </a:xfrm>
          <a:prstGeom prst="rect">
            <a:avLst/>
          </a:prstGeom>
          <a:noFill/>
          <a:ln/>
        </p:spPr>
        <p:txBody>
          <a:bodyPr wrap="square" lIns="0" tIns="0" rIns="0" bIns="0" rtlCol="0" anchor="t"/>
          <a:lstStyle/>
          <a:p>
            <a:pPr indent="0" marL="0">
              <a:lnSpc>
                <a:spcPts val="2650"/>
              </a:lnSpc>
              <a:buNone/>
            </a:pPr>
            <a:r>
              <a:rPr lang="en-US" sz="1650" dirty="0">
                <a:solidFill>
                  <a:srgbClr val="EBECEF"/>
                </a:solidFill>
                <a:latin typeface="Epilogue" pitchFamily="34" charset="0"/>
                <a:ea typeface="Epilogue" pitchFamily="34" charset="-122"/>
                <a:cs typeface="Epilogue" pitchFamily="34" charset="-120"/>
              </a:rPr>
              <a:t>Automate tasks, improve forecasting, and optimize resource allocation.</a:t>
            </a:r>
            <a:endParaRPr lang="en-US" sz="1650" dirty="0"/>
          </a:p>
        </p:txBody>
      </p:sp>
      <p:sp>
        <p:nvSpPr>
          <p:cNvPr id="10" name="Shape 7"/>
          <p:cNvSpPr/>
          <p:nvPr/>
        </p:nvSpPr>
        <p:spPr>
          <a:xfrm>
            <a:off x="6231969" y="5046702"/>
            <a:ext cx="3719989" cy="2264807"/>
          </a:xfrm>
          <a:prstGeom prst="roundRect">
            <a:avLst>
              <a:gd name="adj" fmla="val 3950"/>
            </a:avLst>
          </a:prstGeom>
          <a:solidFill>
            <a:srgbClr val="283157"/>
          </a:solidFill>
          <a:ln w="7620">
            <a:solidFill>
              <a:srgbClr val="414A70"/>
            </a:solidFill>
            <a:prstDash val="solid"/>
          </a:ln>
        </p:spPr>
      </p:sp>
      <p:sp>
        <p:nvSpPr>
          <p:cNvPr id="11" name="Text 8"/>
          <p:cNvSpPr/>
          <p:nvPr/>
        </p:nvSpPr>
        <p:spPr>
          <a:xfrm>
            <a:off x="6452592" y="5267325"/>
            <a:ext cx="2662714" cy="332780"/>
          </a:xfrm>
          <a:prstGeom prst="rect">
            <a:avLst/>
          </a:prstGeom>
          <a:noFill/>
          <a:ln/>
        </p:spPr>
        <p:txBody>
          <a:bodyPr wrap="none" lIns="0" tIns="0" rIns="0" bIns="0" rtlCol="0" anchor="t"/>
          <a:lstStyle/>
          <a:p>
            <a:pPr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Customer Service</a:t>
            </a:r>
            <a:endParaRPr lang="en-US" sz="2050" dirty="0"/>
          </a:p>
        </p:txBody>
      </p:sp>
      <p:sp>
        <p:nvSpPr>
          <p:cNvPr id="12" name="Text 9"/>
          <p:cNvSpPr/>
          <p:nvPr/>
        </p:nvSpPr>
        <p:spPr>
          <a:xfrm>
            <a:off x="6452592" y="5727859"/>
            <a:ext cx="3278743" cy="1363028"/>
          </a:xfrm>
          <a:prstGeom prst="rect">
            <a:avLst/>
          </a:prstGeom>
          <a:noFill/>
          <a:ln/>
        </p:spPr>
        <p:txBody>
          <a:bodyPr wrap="square" lIns="0" tIns="0" rIns="0" bIns="0" rtlCol="0" anchor="t"/>
          <a:lstStyle/>
          <a:p>
            <a:pPr indent="0" marL="0">
              <a:lnSpc>
                <a:spcPts val="2650"/>
              </a:lnSpc>
              <a:buNone/>
            </a:pPr>
            <a:r>
              <a:rPr lang="en-US" sz="1650" dirty="0">
                <a:solidFill>
                  <a:srgbClr val="EBECEF"/>
                </a:solidFill>
                <a:latin typeface="Epilogue" pitchFamily="34" charset="0"/>
                <a:ea typeface="Epilogue" pitchFamily="34" charset="-122"/>
                <a:cs typeface="Epilogue" pitchFamily="34" charset="-120"/>
              </a:rPr>
              <a:t>Provide faster and more efficient support through chatbots and virtual assistants.</a:t>
            </a:r>
            <a:endParaRPr lang="en-US" sz="1650" dirty="0"/>
          </a:p>
        </p:txBody>
      </p:sp>
      <p:sp>
        <p:nvSpPr>
          <p:cNvPr id="13" name="Shape 10"/>
          <p:cNvSpPr/>
          <p:nvPr/>
        </p:nvSpPr>
        <p:spPr>
          <a:xfrm>
            <a:off x="10164961" y="5046702"/>
            <a:ext cx="3719989" cy="2264807"/>
          </a:xfrm>
          <a:prstGeom prst="roundRect">
            <a:avLst>
              <a:gd name="adj" fmla="val 3950"/>
            </a:avLst>
          </a:prstGeom>
          <a:solidFill>
            <a:srgbClr val="283157"/>
          </a:solidFill>
          <a:ln w="7620">
            <a:solidFill>
              <a:srgbClr val="414A70"/>
            </a:solidFill>
            <a:prstDash val="solid"/>
          </a:ln>
        </p:spPr>
      </p:sp>
      <p:sp>
        <p:nvSpPr>
          <p:cNvPr id="14" name="Text 11"/>
          <p:cNvSpPr/>
          <p:nvPr/>
        </p:nvSpPr>
        <p:spPr>
          <a:xfrm>
            <a:off x="10385584" y="5267325"/>
            <a:ext cx="2786063" cy="332780"/>
          </a:xfrm>
          <a:prstGeom prst="rect">
            <a:avLst/>
          </a:prstGeom>
          <a:noFill/>
          <a:ln/>
        </p:spPr>
        <p:txBody>
          <a:bodyPr wrap="none" lIns="0" tIns="0" rIns="0" bIns="0" rtlCol="0" anchor="t"/>
          <a:lstStyle/>
          <a:p>
            <a:pPr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Product Development</a:t>
            </a:r>
            <a:endParaRPr lang="en-US" sz="2050" dirty="0"/>
          </a:p>
        </p:txBody>
      </p:sp>
      <p:sp>
        <p:nvSpPr>
          <p:cNvPr id="15" name="Text 12"/>
          <p:cNvSpPr/>
          <p:nvPr/>
        </p:nvSpPr>
        <p:spPr>
          <a:xfrm>
            <a:off x="10385584" y="5727859"/>
            <a:ext cx="3278743" cy="1022271"/>
          </a:xfrm>
          <a:prstGeom prst="rect">
            <a:avLst/>
          </a:prstGeom>
          <a:noFill/>
          <a:ln/>
        </p:spPr>
        <p:txBody>
          <a:bodyPr wrap="square" lIns="0" tIns="0" rIns="0" bIns="0" rtlCol="0" anchor="t"/>
          <a:lstStyle/>
          <a:p>
            <a:pPr indent="0" marL="0">
              <a:lnSpc>
                <a:spcPts val="2650"/>
              </a:lnSpc>
              <a:buNone/>
            </a:pPr>
            <a:r>
              <a:rPr lang="en-US" sz="1650" dirty="0">
                <a:solidFill>
                  <a:srgbClr val="EBECEF"/>
                </a:solidFill>
                <a:latin typeface="Epilogue" pitchFamily="34" charset="0"/>
                <a:ea typeface="Epilogue" pitchFamily="34" charset="-122"/>
                <a:cs typeface="Epilogue" pitchFamily="34" charset="-120"/>
              </a:rPr>
              <a:t>Accelerate product development, optimize design, and identify emerging trends.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14086"/>
          </a:xfrm>
          <a:prstGeom prst="rect">
            <a:avLst/>
          </a:prstGeom>
        </p:spPr>
      </p:pic>
      <p:sp>
        <p:nvSpPr>
          <p:cNvPr id="3" name="Text 0"/>
          <p:cNvSpPr/>
          <p:nvPr/>
        </p:nvSpPr>
        <p:spPr>
          <a:xfrm>
            <a:off x="619958" y="2844403"/>
            <a:ext cx="7935992" cy="553403"/>
          </a:xfrm>
          <a:prstGeom prst="rect">
            <a:avLst/>
          </a:prstGeom>
          <a:noFill/>
          <a:ln/>
        </p:spPr>
        <p:txBody>
          <a:bodyPr wrap="none" lIns="0" tIns="0" rIns="0" bIns="0" rtlCol="0" anchor="t"/>
          <a:lstStyle/>
          <a:p>
            <a:pPr indent="0" marL="0">
              <a:lnSpc>
                <a:spcPts val="4350"/>
              </a:lnSpc>
              <a:buNone/>
            </a:pPr>
            <a:r>
              <a:rPr lang="en-US" sz="3450" dirty="0">
                <a:solidFill>
                  <a:srgbClr val="FFFFFF"/>
                </a:solidFill>
                <a:latin typeface="Fraunces Medium" pitchFamily="34" charset="0"/>
                <a:ea typeface="Fraunces Medium" pitchFamily="34" charset="-122"/>
                <a:cs typeface="Fraunces Medium" pitchFamily="34" charset="-120"/>
              </a:rPr>
              <a:t>Quantifying the Value of AI Initiatives</a:t>
            </a:r>
            <a:endParaRPr lang="en-US" sz="3450" dirty="0"/>
          </a:p>
        </p:txBody>
      </p:sp>
      <p:sp>
        <p:nvSpPr>
          <p:cNvPr id="4" name="Text 1"/>
          <p:cNvSpPr/>
          <p:nvPr/>
        </p:nvSpPr>
        <p:spPr>
          <a:xfrm>
            <a:off x="619958" y="3751898"/>
            <a:ext cx="6562368" cy="584478"/>
          </a:xfrm>
          <a:prstGeom prst="rect">
            <a:avLst/>
          </a:prstGeom>
          <a:noFill/>
          <a:ln/>
        </p:spPr>
        <p:txBody>
          <a:bodyPr wrap="none" lIns="0" tIns="0" rIns="0" bIns="0" rtlCol="0" anchor="t"/>
          <a:lstStyle/>
          <a:p>
            <a:pPr algn="ctr" indent="0" marL="0">
              <a:lnSpc>
                <a:spcPts val="4600"/>
              </a:lnSpc>
              <a:buNone/>
            </a:pPr>
            <a:r>
              <a:rPr lang="en-US" sz="4600" dirty="0">
                <a:solidFill>
                  <a:srgbClr val="EBECEF"/>
                </a:solidFill>
                <a:latin typeface="Fraunces Medium" pitchFamily="34" charset="0"/>
                <a:ea typeface="Fraunces Medium" pitchFamily="34" charset="-122"/>
                <a:cs typeface="Fraunces Medium" pitchFamily="34" charset="-120"/>
              </a:rPr>
              <a:t>10%</a:t>
            </a:r>
            <a:endParaRPr lang="en-US" sz="4600" dirty="0"/>
          </a:p>
        </p:txBody>
      </p:sp>
      <p:sp>
        <p:nvSpPr>
          <p:cNvPr id="5" name="Text 2"/>
          <p:cNvSpPr/>
          <p:nvPr/>
        </p:nvSpPr>
        <p:spPr>
          <a:xfrm>
            <a:off x="2794040" y="4557593"/>
            <a:ext cx="2214086" cy="276820"/>
          </a:xfrm>
          <a:prstGeom prst="rect">
            <a:avLst/>
          </a:prstGeom>
          <a:noFill/>
          <a:ln/>
        </p:spPr>
        <p:txBody>
          <a:bodyPr wrap="none" lIns="0" tIns="0" rIns="0" bIns="0" rtlCol="0" anchor="t"/>
          <a:lstStyle/>
          <a:p>
            <a:pPr algn="ctr"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Cost Savings</a:t>
            </a:r>
            <a:endParaRPr lang="en-US" sz="1700" dirty="0"/>
          </a:p>
        </p:txBody>
      </p:sp>
      <p:sp>
        <p:nvSpPr>
          <p:cNvPr id="6" name="Text 3"/>
          <p:cNvSpPr/>
          <p:nvPr/>
        </p:nvSpPr>
        <p:spPr>
          <a:xfrm>
            <a:off x="619958" y="4940618"/>
            <a:ext cx="6562368" cy="283369"/>
          </a:xfrm>
          <a:prstGeom prst="rect">
            <a:avLst/>
          </a:prstGeom>
          <a:noFill/>
          <a:ln/>
        </p:spPr>
        <p:txBody>
          <a:bodyPr wrap="none" lIns="0" tIns="0" rIns="0" bIns="0" rtlCol="0" anchor="t"/>
          <a:lstStyle/>
          <a:p>
            <a:pPr algn="ctr" indent="0" marL="0">
              <a:lnSpc>
                <a:spcPts val="2200"/>
              </a:lnSpc>
              <a:buNone/>
            </a:pPr>
            <a:r>
              <a:rPr lang="en-US" sz="1350" dirty="0">
                <a:solidFill>
                  <a:srgbClr val="EBECEF"/>
                </a:solidFill>
                <a:latin typeface="Epilogue" pitchFamily="34" charset="0"/>
                <a:ea typeface="Epilogue" pitchFamily="34" charset="-122"/>
                <a:cs typeface="Epilogue" pitchFamily="34" charset="-120"/>
              </a:rPr>
              <a:t>Measure the reduction in operational costs through AI-driven automation.</a:t>
            </a:r>
            <a:endParaRPr lang="en-US" sz="1350" dirty="0"/>
          </a:p>
        </p:txBody>
      </p:sp>
      <p:sp>
        <p:nvSpPr>
          <p:cNvPr id="7" name="Text 4"/>
          <p:cNvSpPr/>
          <p:nvPr/>
        </p:nvSpPr>
        <p:spPr>
          <a:xfrm>
            <a:off x="7447955" y="3751898"/>
            <a:ext cx="6562487" cy="584478"/>
          </a:xfrm>
          <a:prstGeom prst="rect">
            <a:avLst/>
          </a:prstGeom>
          <a:noFill/>
          <a:ln/>
        </p:spPr>
        <p:txBody>
          <a:bodyPr wrap="none" lIns="0" tIns="0" rIns="0" bIns="0" rtlCol="0" anchor="t"/>
          <a:lstStyle/>
          <a:p>
            <a:pPr algn="ctr" indent="0" marL="0">
              <a:lnSpc>
                <a:spcPts val="4600"/>
              </a:lnSpc>
              <a:buNone/>
            </a:pPr>
            <a:r>
              <a:rPr lang="en-US" sz="4600" dirty="0">
                <a:solidFill>
                  <a:srgbClr val="EBECEF"/>
                </a:solidFill>
                <a:latin typeface="Fraunces Medium" pitchFamily="34" charset="0"/>
                <a:ea typeface="Fraunces Medium" pitchFamily="34" charset="-122"/>
                <a:cs typeface="Fraunces Medium" pitchFamily="34" charset="-120"/>
              </a:rPr>
              <a:t>20%</a:t>
            </a:r>
            <a:endParaRPr lang="en-US" sz="4600" dirty="0"/>
          </a:p>
        </p:txBody>
      </p:sp>
      <p:sp>
        <p:nvSpPr>
          <p:cNvPr id="8" name="Text 5"/>
          <p:cNvSpPr/>
          <p:nvPr/>
        </p:nvSpPr>
        <p:spPr>
          <a:xfrm>
            <a:off x="9622155" y="4557593"/>
            <a:ext cx="2214086" cy="276820"/>
          </a:xfrm>
          <a:prstGeom prst="rect">
            <a:avLst/>
          </a:prstGeom>
          <a:noFill/>
          <a:ln/>
        </p:spPr>
        <p:txBody>
          <a:bodyPr wrap="none" lIns="0" tIns="0" rIns="0" bIns="0" rtlCol="0" anchor="t"/>
          <a:lstStyle/>
          <a:p>
            <a:pPr algn="ctr"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Revenue Growth</a:t>
            </a:r>
            <a:endParaRPr lang="en-US" sz="1700" dirty="0"/>
          </a:p>
        </p:txBody>
      </p:sp>
      <p:sp>
        <p:nvSpPr>
          <p:cNvPr id="9" name="Text 6"/>
          <p:cNvSpPr/>
          <p:nvPr/>
        </p:nvSpPr>
        <p:spPr>
          <a:xfrm>
            <a:off x="7447955" y="4940618"/>
            <a:ext cx="6562487" cy="283369"/>
          </a:xfrm>
          <a:prstGeom prst="rect">
            <a:avLst/>
          </a:prstGeom>
          <a:noFill/>
          <a:ln/>
        </p:spPr>
        <p:txBody>
          <a:bodyPr wrap="none" lIns="0" tIns="0" rIns="0" bIns="0" rtlCol="0" anchor="t"/>
          <a:lstStyle/>
          <a:p>
            <a:pPr algn="ctr" indent="0" marL="0">
              <a:lnSpc>
                <a:spcPts val="2200"/>
              </a:lnSpc>
              <a:buNone/>
            </a:pPr>
            <a:r>
              <a:rPr lang="en-US" sz="1350" dirty="0">
                <a:solidFill>
                  <a:srgbClr val="EBECEF"/>
                </a:solidFill>
                <a:latin typeface="Epilogue" pitchFamily="34" charset="0"/>
                <a:ea typeface="Epilogue" pitchFamily="34" charset="-122"/>
                <a:cs typeface="Epilogue" pitchFamily="34" charset="-120"/>
              </a:rPr>
              <a:t>Calculate the increase in revenue generated by AI-powered solutions.</a:t>
            </a:r>
            <a:endParaRPr lang="en-US" sz="1350" dirty="0"/>
          </a:p>
        </p:txBody>
      </p:sp>
      <p:sp>
        <p:nvSpPr>
          <p:cNvPr id="10" name="Text 7"/>
          <p:cNvSpPr/>
          <p:nvPr/>
        </p:nvSpPr>
        <p:spPr>
          <a:xfrm>
            <a:off x="619958" y="5843826"/>
            <a:ext cx="6562368" cy="584478"/>
          </a:xfrm>
          <a:prstGeom prst="rect">
            <a:avLst/>
          </a:prstGeom>
          <a:noFill/>
          <a:ln/>
        </p:spPr>
        <p:txBody>
          <a:bodyPr wrap="none" lIns="0" tIns="0" rIns="0" bIns="0" rtlCol="0" anchor="t"/>
          <a:lstStyle/>
          <a:p>
            <a:pPr algn="ctr" indent="0" marL="0">
              <a:lnSpc>
                <a:spcPts val="4600"/>
              </a:lnSpc>
              <a:buNone/>
            </a:pPr>
            <a:r>
              <a:rPr lang="en-US" sz="4600" dirty="0">
                <a:solidFill>
                  <a:srgbClr val="EBECEF"/>
                </a:solidFill>
                <a:latin typeface="Fraunces Medium" pitchFamily="34" charset="0"/>
                <a:ea typeface="Fraunces Medium" pitchFamily="34" charset="-122"/>
                <a:cs typeface="Fraunces Medium" pitchFamily="34" charset="-120"/>
              </a:rPr>
              <a:t>30%</a:t>
            </a:r>
            <a:endParaRPr lang="en-US" sz="4600" dirty="0"/>
          </a:p>
        </p:txBody>
      </p:sp>
      <p:sp>
        <p:nvSpPr>
          <p:cNvPr id="11" name="Text 8"/>
          <p:cNvSpPr/>
          <p:nvPr/>
        </p:nvSpPr>
        <p:spPr>
          <a:xfrm>
            <a:off x="2729389" y="6649522"/>
            <a:ext cx="2343507" cy="276820"/>
          </a:xfrm>
          <a:prstGeom prst="rect">
            <a:avLst/>
          </a:prstGeom>
          <a:noFill/>
          <a:ln/>
        </p:spPr>
        <p:txBody>
          <a:bodyPr wrap="none" lIns="0" tIns="0" rIns="0" bIns="0" rtlCol="0" anchor="t"/>
          <a:lstStyle/>
          <a:p>
            <a:pPr algn="ctr"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Customer Satisfaction</a:t>
            </a:r>
            <a:endParaRPr lang="en-US" sz="1700" dirty="0"/>
          </a:p>
        </p:txBody>
      </p:sp>
      <p:sp>
        <p:nvSpPr>
          <p:cNvPr id="12" name="Text 9"/>
          <p:cNvSpPr/>
          <p:nvPr/>
        </p:nvSpPr>
        <p:spPr>
          <a:xfrm>
            <a:off x="619958" y="7032546"/>
            <a:ext cx="6562368" cy="566738"/>
          </a:xfrm>
          <a:prstGeom prst="rect">
            <a:avLst/>
          </a:prstGeom>
          <a:noFill/>
          <a:ln/>
        </p:spPr>
        <p:txBody>
          <a:bodyPr wrap="square" lIns="0" tIns="0" rIns="0" bIns="0" rtlCol="0" anchor="t"/>
          <a:lstStyle/>
          <a:p>
            <a:pPr algn="ctr" indent="0" marL="0">
              <a:lnSpc>
                <a:spcPts val="2200"/>
              </a:lnSpc>
              <a:buNone/>
            </a:pPr>
            <a:r>
              <a:rPr lang="en-US" sz="1350" dirty="0">
                <a:solidFill>
                  <a:srgbClr val="EBECEF"/>
                </a:solidFill>
                <a:latin typeface="Epilogue" pitchFamily="34" charset="0"/>
                <a:ea typeface="Epilogue" pitchFamily="34" charset="-122"/>
                <a:cs typeface="Epilogue" pitchFamily="34" charset="-120"/>
              </a:rPr>
              <a:t>Track improvements in customer satisfaction through AI-enhanced experiences.</a:t>
            </a:r>
            <a:endParaRPr lang="en-US" sz="1350" dirty="0"/>
          </a:p>
        </p:txBody>
      </p:sp>
      <p:sp>
        <p:nvSpPr>
          <p:cNvPr id="13" name="Text 10"/>
          <p:cNvSpPr/>
          <p:nvPr/>
        </p:nvSpPr>
        <p:spPr>
          <a:xfrm>
            <a:off x="7447955" y="5843826"/>
            <a:ext cx="6562487" cy="584478"/>
          </a:xfrm>
          <a:prstGeom prst="rect">
            <a:avLst/>
          </a:prstGeom>
          <a:noFill/>
          <a:ln/>
        </p:spPr>
        <p:txBody>
          <a:bodyPr wrap="none" lIns="0" tIns="0" rIns="0" bIns="0" rtlCol="0" anchor="t"/>
          <a:lstStyle/>
          <a:p>
            <a:pPr algn="ctr" indent="0" marL="0">
              <a:lnSpc>
                <a:spcPts val="4600"/>
              </a:lnSpc>
              <a:buNone/>
            </a:pPr>
            <a:r>
              <a:rPr lang="en-US" sz="4600" dirty="0">
                <a:solidFill>
                  <a:srgbClr val="EBECEF"/>
                </a:solidFill>
                <a:latin typeface="Fraunces Medium" pitchFamily="34" charset="0"/>
                <a:ea typeface="Fraunces Medium" pitchFamily="34" charset="-122"/>
                <a:cs typeface="Fraunces Medium" pitchFamily="34" charset="-120"/>
              </a:rPr>
              <a:t>40%</a:t>
            </a:r>
            <a:endParaRPr lang="en-US" sz="4600" dirty="0"/>
          </a:p>
        </p:txBody>
      </p:sp>
      <p:sp>
        <p:nvSpPr>
          <p:cNvPr id="14" name="Text 11"/>
          <p:cNvSpPr/>
          <p:nvPr/>
        </p:nvSpPr>
        <p:spPr>
          <a:xfrm>
            <a:off x="9622155" y="6649522"/>
            <a:ext cx="2214086" cy="276820"/>
          </a:xfrm>
          <a:prstGeom prst="rect">
            <a:avLst/>
          </a:prstGeom>
          <a:noFill/>
          <a:ln/>
        </p:spPr>
        <p:txBody>
          <a:bodyPr wrap="none" lIns="0" tIns="0" rIns="0" bIns="0" rtlCol="0" anchor="t"/>
          <a:lstStyle/>
          <a:p>
            <a:pPr algn="ctr" indent="0" marL="0">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Time to Market</a:t>
            </a:r>
            <a:endParaRPr lang="en-US" sz="1700" dirty="0"/>
          </a:p>
        </p:txBody>
      </p:sp>
      <p:sp>
        <p:nvSpPr>
          <p:cNvPr id="15" name="Text 12"/>
          <p:cNvSpPr/>
          <p:nvPr/>
        </p:nvSpPr>
        <p:spPr>
          <a:xfrm>
            <a:off x="7447955" y="7032546"/>
            <a:ext cx="6562487" cy="283369"/>
          </a:xfrm>
          <a:prstGeom prst="rect">
            <a:avLst/>
          </a:prstGeom>
          <a:noFill/>
          <a:ln/>
        </p:spPr>
        <p:txBody>
          <a:bodyPr wrap="none" lIns="0" tIns="0" rIns="0" bIns="0" rtlCol="0" anchor="t"/>
          <a:lstStyle/>
          <a:p>
            <a:pPr algn="ctr" indent="0" marL="0">
              <a:lnSpc>
                <a:spcPts val="2200"/>
              </a:lnSpc>
              <a:buNone/>
            </a:pPr>
            <a:r>
              <a:rPr lang="en-US" sz="1350" dirty="0">
                <a:solidFill>
                  <a:srgbClr val="EBECEF"/>
                </a:solidFill>
                <a:latin typeface="Epilogue" pitchFamily="34" charset="0"/>
                <a:ea typeface="Epilogue" pitchFamily="34" charset="-122"/>
                <a:cs typeface="Epilogue" pitchFamily="34" charset="-120"/>
              </a:rPr>
              <a:t>Quantify the reduction in time to market for new products or services.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40054"/>
          </a:xfrm>
          <a:prstGeom prst="rect">
            <a:avLst/>
          </a:prstGeom>
        </p:spPr>
      </p:pic>
      <p:sp>
        <p:nvSpPr>
          <p:cNvPr id="3" name="Text 0"/>
          <p:cNvSpPr/>
          <p:nvPr/>
        </p:nvSpPr>
        <p:spPr>
          <a:xfrm>
            <a:off x="655201" y="3005971"/>
            <a:ext cx="7884200" cy="584954"/>
          </a:xfrm>
          <a:prstGeom prst="rect">
            <a:avLst/>
          </a:prstGeom>
          <a:noFill/>
          <a:ln/>
        </p:spPr>
        <p:txBody>
          <a:bodyPr wrap="none" lIns="0" tIns="0" rIns="0" bIns="0" rtlCol="0" anchor="t"/>
          <a:lstStyle/>
          <a:p>
            <a:pPr indent="0" marL="0">
              <a:lnSpc>
                <a:spcPts val="4600"/>
              </a:lnSpc>
              <a:buNone/>
            </a:pPr>
            <a:r>
              <a:rPr lang="en-US" sz="3650" dirty="0">
                <a:solidFill>
                  <a:srgbClr val="FFFFFF"/>
                </a:solidFill>
                <a:latin typeface="Fraunces Medium" pitchFamily="34" charset="0"/>
                <a:ea typeface="Fraunces Medium" pitchFamily="34" charset="-122"/>
                <a:cs typeface="Fraunces Medium" pitchFamily="34" charset="-120"/>
              </a:rPr>
              <a:t>Developing a Strategic AI Roadmap</a:t>
            </a:r>
            <a:endParaRPr lang="en-US" sz="3650" dirty="0"/>
          </a:p>
        </p:txBody>
      </p:sp>
      <p:sp>
        <p:nvSpPr>
          <p:cNvPr id="4" name="Shape 1"/>
          <p:cNvSpPr/>
          <p:nvPr/>
        </p:nvSpPr>
        <p:spPr>
          <a:xfrm>
            <a:off x="655201" y="5717619"/>
            <a:ext cx="13319998" cy="22860"/>
          </a:xfrm>
          <a:prstGeom prst="roundRect">
            <a:avLst>
              <a:gd name="adj" fmla="val 343953"/>
            </a:avLst>
          </a:prstGeom>
          <a:solidFill>
            <a:srgbClr val="414A70"/>
          </a:solidFill>
          <a:ln/>
        </p:spPr>
      </p:sp>
      <p:sp>
        <p:nvSpPr>
          <p:cNvPr id="5" name="Shape 2"/>
          <p:cNvSpPr/>
          <p:nvPr/>
        </p:nvSpPr>
        <p:spPr>
          <a:xfrm>
            <a:off x="3251478" y="5062478"/>
            <a:ext cx="22860" cy="655201"/>
          </a:xfrm>
          <a:prstGeom prst="roundRect">
            <a:avLst>
              <a:gd name="adj" fmla="val 343953"/>
            </a:avLst>
          </a:prstGeom>
          <a:solidFill>
            <a:srgbClr val="414A70"/>
          </a:solidFill>
          <a:ln/>
        </p:spPr>
      </p:sp>
      <p:sp>
        <p:nvSpPr>
          <p:cNvPr id="6" name="Shape 3"/>
          <p:cNvSpPr/>
          <p:nvPr/>
        </p:nvSpPr>
        <p:spPr>
          <a:xfrm>
            <a:off x="3052405" y="5507057"/>
            <a:ext cx="421124" cy="421124"/>
          </a:xfrm>
          <a:prstGeom prst="roundRect">
            <a:avLst>
              <a:gd name="adj" fmla="val 18671"/>
            </a:avLst>
          </a:prstGeom>
          <a:solidFill>
            <a:srgbClr val="283157"/>
          </a:solidFill>
          <a:ln w="7620">
            <a:solidFill>
              <a:srgbClr val="414A70"/>
            </a:solidFill>
            <a:prstDash val="solid"/>
          </a:ln>
        </p:spPr>
      </p:sp>
      <p:sp>
        <p:nvSpPr>
          <p:cNvPr id="7" name="Text 4"/>
          <p:cNvSpPr/>
          <p:nvPr/>
        </p:nvSpPr>
        <p:spPr>
          <a:xfrm>
            <a:off x="3198495" y="5577185"/>
            <a:ext cx="128826" cy="280868"/>
          </a:xfrm>
          <a:prstGeom prst="rect">
            <a:avLst/>
          </a:prstGeom>
          <a:noFill/>
          <a:ln/>
        </p:spPr>
        <p:txBody>
          <a:bodyPr wrap="none" lIns="0" tIns="0" rIns="0" bIns="0" rtlCol="0" anchor="t"/>
          <a:lstStyle/>
          <a:p>
            <a:pPr algn="ctr" indent="0" marL="0">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1</a:t>
            </a:r>
            <a:endParaRPr lang="en-US" sz="2200" dirty="0"/>
          </a:p>
        </p:txBody>
      </p:sp>
      <p:sp>
        <p:nvSpPr>
          <p:cNvPr id="8" name="Text 5"/>
          <p:cNvSpPr/>
          <p:nvPr/>
        </p:nvSpPr>
        <p:spPr>
          <a:xfrm>
            <a:off x="2093000" y="3871674"/>
            <a:ext cx="2340054" cy="292418"/>
          </a:xfrm>
          <a:prstGeom prst="rect">
            <a:avLst/>
          </a:prstGeom>
          <a:noFill/>
          <a:ln/>
        </p:spPr>
        <p:txBody>
          <a:bodyPr wrap="none" lIns="0" tIns="0" rIns="0" bIns="0" rtlCol="0" anchor="t"/>
          <a:lstStyle/>
          <a:p>
            <a:pPr algn="ctr" indent="0" marL="0">
              <a:lnSpc>
                <a:spcPts val="2300"/>
              </a:lnSpc>
              <a:buNone/>
            </a:pPr>
            <a:r>
              <a:rPr lang="en-US" sz="1800" dirty="0">
                <a:solidFill>
                  <a:srgbClr val="EBECEF"/>
                </a:solidFill>
                <a:latin typeface="Fraunces Medium" pitchFamily="34" charset="0"/>
                <a:ea typeface="Fraunces Medium" pitchFamily="34" charset="-122"/>
                <a:cs typeface="Fraunces Medium" pitchFamily="34" charset="-120"/>
              </a:rPr>
              <a:t>Pilot Projects</a:t>
            </a:r>
            <a:endParaRPr lang="en-US" sz="1800" dirty="0"/>
          </a:p>
        </p:txBody>
      </p:sp>
      <p:sp>
        <p:nvSpPr>
          <p:cNvPr id="9" name="Text 6"/>
          <p:cNvSpPr/>
          <p:nvPr/>
        </p:nvSpPr>
        <p:spPr>
          <a:xfrm>
            <a:off x="842367" y="4276368"/>
            <a:ext cx="4841319" cy="598884"/>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Start with smaller pilot projects to test AI solutions and gather valuable data.</a:t>
            </a:r>
            <a:endParaRPr lang="en-US" sz="1450" dirty="0"/>
          </a:p>
        </p:txBody>
      </p:sp>
      <p:sp>
        <p:nvSpPr>
          <p:cNvPr id="10" name="Shape 7"/>
          <p:cNvSpPr/>
          <p:nvPr/>
        </p:nvSpPr>
        <p:spPr>
          <a:xfrm>
            <a:off x="5952887" y="5717560"/>
            <a:ext cx="22860" cy="655201"/>
          </a:xfrm>
          <a:prstGeom prst="roundRect">
            <a:avLst>
              <a:gd name="adj" fmla="val 343953"/>
            </a:avLst>
          </a:prstGeom>
          <a:solidFill>
            <a:srgbClr val="414A70"/>
          </a:solidFill>
          <a:ln/>
        </p:spPr>
      </p:sp>
      <p:sp>
        <p:nvSpPr>
          <p:cNvPr id="11" name="Shape 8"/>
          <p:cNvSpPr/>
          <p:nvPr/>
        </p:nvSpPr>
        <p:spPr>
          <a:xfrm>
            <a:off x="5753814" y="5507057"/>
            <a:ext cx="421124" cy="421124"/>
          </a:xfrm>
          <a:prstGeom prst="roundRect">
            <a:avLst>
              <a:gd name="adj" fmla="val 18671"/>
            </a:avLst>
          </a:prstGeom>
          <a:solidFill>
            <a:srgbClr val="283157"/>
          </a:solidFill>
          <a:ln w="7620">
            <a:solidFill>
              <a:srgbClr val="414A70"/>
            </a:solidFill>
            <a:prstDash val="solid"/>
          </a:ln>
        </p:spPr>
      </p:sp>
      <p:sp>
        <p:nvSpPr>
          <p:cNvPr id="12" name="Text 9"/>
          <p:cNvSpPr/>
          <p:nvPr/>
        </p:nvSpPr>
        <p:spPr>
          <a:xfrm>
            <a:off x="5879306" y="5577185"/>
            <a:ext cx="170140" cy="280868"/>
          </a:xfrm>
          <a:prstGeom prst="rect">
            <a:avLst/>
          </a:prstGeom>
          <a:noFill/>
          <a:ln/>
        </p:spPr>
        <p:txBody>
          <a:bodyPr wrap="none" lIns="0" tIns="0" rIns="0" bIns="0" rtlCol="0" anchor="t"/>
          <a:lstStyle/>
          <a:p>
            <a:pPr algn="ctr" indent="0" marL="0">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2</a:t>
            </a:r>
            <a:endParaRPr lang="en-US" sz="2200" dirty="0"/>
          </a:p>
        </p:txBody>
      </p:sp>
      <p:sp>
        <p:nvSpPr>
          <p:cNvPr id="13" name="Text 10"/>
          <p:cNvSpPr/>
          <p:nvPr/>
        </p:nvSpPr>
        <p:spPr>
          <a:xfrm>
            <a:off x="4484370" y="6559987"/>
            <a:ext cx="2960132" cy="292418"/>
          </a:xfrm>
          <a:prstGeom prst="rect">
            <a:avLst/>
          </a:prstGeom>
          <a:noFill/>
          <a:ln/>
        </p:spPr>
        <p:txBody>
          <a:bodyPr wrap="none" lIns="0" tIns="0" rIns="0" bIns="0" rtlCol="0" anchor="t"/>
          <a:lstStyle/>
          <a:p>
            <a:pPr algn="ctr" indent="0" marL="0">
              <a:lnSpc>
                <a:spcPts val="2300"/>
              </a:lnSpc>
              <a:buNone/>
            </a:pPr>
            <a:r>
              <a:rPr lang="en-US" sz="1800" dirty="0">
                <a:solidFill>
                  <a:srgbClr val="EBECEF"/>
                </a:solidFill>
                <a:latin typeface="Fraunces Medium" pitchFamily="34" charset="0"/>
                <a:ea typeface="Fraunces Medium" pitchFamily="34" charset="-122"/>
                <a:cs typeface="Fraunces Medium" pitchFamily="34" charset="-120"/>
              </a:rPr>
              <a:t>Scalability and Integration</a:t>
            </a:r>
            <a:endParaRPr lang="en-US" sz="1800" dirty="0"/>
          </a:p>
        </p:txBody>
      </p:sp>
      <p:sp>
        <p:nvSpPr>
          <p:cNvPr id="14" name="Text 11"/>
          <p:cNvSpPr/>
          <p:nvPr/>
        </p:nvSpPr>
        <p:spPr>
          <a:xfrm>
            <a:off x="3543776" y="6964680"/>
            <a:ext cx="4841319" cy="598884"/>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Ensure that AI solutions can be scaled and integrated seamlessly into existing systems.</a:t>
            </a:r>
            <a:endParaRPr lang="en-US" sz="1450" dirty="0"/>
          </a:p>
        </p:txBody>
      </p:sp>
      <p:sp>
        <p:nvSpPr>
          <p:cNvPr id="15" name="Shape 12"/>
          <p:cNvSpPr/>
          <p:nvPr/>
        </p:nvSpPr>
        <p:spPr>
          <a:xfrm>
            <a:off x="8654296" y="5062478"/>
            <a:ext cx="22860" cy="655201"/>
          </a:xfrm>
          <a:prstGeom prst="roundRect">
            <a:avLst>
              <a:gd name="adj" fmla="val 343953"/>
            </a:avLst>
          </a:prstGeom>
          <a:solidFill>
            <a:srgbClr val="414A70"/>
          </a:solidFill>
          <a:ln/>
        </p:spPr>
      </p:sp>
      <p:sp>
        <p:nvSpPr>
          <p:cNvPr id="16" name="Shape 13"/>
          <p:cNvSpPr/>
          <p:nvPr/>
        </p:nvSpPr>
        <p:spPr>
          <a:xfrm>
            <a:off x="8455223" y="5507057"/>
            <a:ext cx="421124" cy="421124"/>
          </a:xfrm>
          <a:prstGeom prst="roundRect">
            <a:avLst>
              <a:gd name="adj" fmla="val 18671"/>
            </a:avLst>
          </a:prstGeom>
          <a:solidFill>
            <a:srgbClr val="283157"/>
          </a:solidFill>
          <a:ln w="7620">
            <a:solidFill>
              <a:srgbClr val="414A70"/>
            </a:solidFill>
            <a:prstDash val="solid"/>
          </a:ln>
        </p:spPr>
      </p:sp>
      <p:sp>
        <p:nvSpPr>
          <p:cNvPr id="17" name="Text 14"/>
          <p:cNvSpPr/>
          <p:nvPr/>
        </p:nvSpPr>
        <p:spPr>
          <a:xfrm>
            <a:off x="8588216" y="5577185"/>
            <a:ext cx="155019" cy="280868"/>
          </a:xfrm>
          <a:prstGeom prst="rect">
            <a:avLst/>
          </a:prstGeom>
          <a:noFill/>
          <a:ln/>
        </p:spPr>
        <p:txBody>
          <a:bodyPr wrap="none" lIns="0" tIns="0" rIns="0" bIns="0" rtlCol="0" anchor="t"/>
          <a:lstStyle/>
          <a:p>
            <a:pPr algn="ctr" indent="0" marL="0">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3</a:t>
            </a:r>
            <a:endParaRPr lang="en-US" sz="2200" dirty="0"/>
          </a:p>
        </p:txBody>
      </p:sp>
      <p:sp>
        <p:nvSpPr>
          <p:cNvPr id="18" name="Text 15"/>
          <p:cNvSpPr/>
          <p:nvPr/>
        </p:nvSpPr>
        <p:spPr>
          <a:xfrm>
            <a:off x="7495818" y="3871674"/>
            <a:ext cx="2340054" cy="292418"/>
          </a:xfrm>
          <a:prstGeom prst="rect">
            <a:avLst/>
          </a:prstGeom>
          <a:noFill/>
          <a:ln/>
        </p:spPr>
        <p:txBody>
          <a:bodyPr wrap="none" lIns="0" tIns="0" rIns="0" bIns="0" rtlCol="0" anchor="t"/>
          <a:lstStyle/>
          <a:p>
            <a:pPr algn="ctr" indent="0" marL="0">
              <a:lnSpc>
                <a:spcPts val="2300"/>
              </a:lnSpc>
              <a:buNone/>
            </a:pPr>
            <a:r>
              <a:rPr lang="en-US" sz="1800" dirty="0">
                <a:solidFill>
                  <a:srgbClr val="EBECEF"/>
                </a:solidFill>
                <a:latin typeface="Fraunces Medium" pitchFamily="34" charset="0"/>
                <a:ea typeface="Fraunces Medium" pitchFamily="34" charset="-122"/>
                <a:cs typeface="Fraunces Medium" pitchFamily="34" charset="-120"/>
              </a:rPr>
              <a:t>Data Management</a:t>
            </a:r>
            <a:endParaRPr lang="en-US" sz="1800" dirty="0"/>
          </a:p>
        </p:txBody>
      </p:sp>
      <p:sp>
        <p:nvSpPr>
          <p:cNvPr id="19" name="Text 16"/>
          <p:cNvSpPr/>
          <p:nvPr/>
        </p:nvSpPr>
        <p:spPr>
          <a:xfrm>
            <a:off x="6245185" y="4276368"/>
            <a:ext cx="4841319" cy="598884"/>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Establish robust data management practices to ensure data quality and security.</a:t>
            </a:r>
            <a:endParaRPr lang="en-US" sz="1450" dirty="0"/>
          </a:p>
        </p:txBody>
      </p:sp>
      <p:sp>
        <p:nvSpPr>
          <p:cNvPr id="20" name="Shape 17"/>
          <p:cNvSpPr/>
          <p:nvPr/>
        </p:nvSpPr>
        <p:spPr>
          <a:xfrm>
            <a:off x="11355705" y="5717560"/>
            <a:ext cx="22860" cy="655201"/>
          </a:xfrm>
          <a:prstGeom prst="roundRect">
            <a:avLst>
              <a:gd name="adj" fmla="val 343953"/>
            </a:avLst>
          </a:prstGeom>
          <a:solidFill>
            <a:srgbClr val="414A70"/>
          </a:solidFill>
          <a:ln/>
        </p:spPr>
      </p:sp>
      <p:sp>
        <p:nvSpPr>
          <p:cNvPr id="21" name="Shape 18"/>
          <p:cNvSpPr/>
          <p:nvPr/>
        </p:nvSpPr>
        <p:spPr>
          <a:xfrm>
            <a:off x="11156633" y="5507057"/>
            <a:ext cx="421124" cy="421124"/>
          </a:xfrm>
          <a:prstGeom prst="roundRect">
            <a:avLst>
              <a:gd name="adj" fmla="val 18671"/>
            </a:avLst>
          </a:prstGeom>
          <a:solidFill>
            <a:srgbClr val="283157"/>
          </a:solidFill>
          <a:ln w="7620">
            <a:solidFill>
              <a:srgbClr val="414A70"/>
            </a:solidFill>
            <a:prstDash val="solid"/>
          </a:ln>
        </p:spPr>
      </p:sp>
      <p:sp>
        <p:nvSpPr>
          <p:cNvPr id="22" name="Text 19"/>
          <p:cNvSpPr/>
          <p:nvPr/>
        </p:nvSpPr>
        <p:spPr>
          <a:xfrm>
            <a:off x="11281291" y="5577185"/>
            <a:ext cx="171688" cy="280868"/>
          </a:xfrm>
          <a:prstGeom prst="rect">
            <a:avLst/>
          </a:prstGeom>
          <a:noFill/>
          <a:ln/>
        </p:spPr>
        <p:txBody>
          <a:bodyPr wrap="none" lIns="0" tIns="0" rIns="0" bIns="0" rtlCol="0" anchor="t"/>
          <a:lstStyle/>
          <a:p>
            <a:pPr algn="ctr" indent="0" marL="0">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4</a:t>
            </a:r>
            <a:endParaRPr lang="en-US" sz="2200" dirty="0"/>
          </a:p>
        </p:txBody>
      </p:sp>
      <p:sp>
        <p:nvSpPr>
          <p:cNvPr id="23" name="Text 20"/>
          <p:cNvSpPr/>
          <p:nvPr/>
        </p:nvSpPr>
        <p:spPr>
          <a:xfrm>
            <a:off x="9926836" y="6559987"/>
            <a:ext cx="2880717" cy="292418"/>
          </a:xfrm>
          <a:prstGeom prst="rect">
            <a:avLst/>
          </a:prstGeom>
          <a:noFill/>
          <a:ln/>
        </p:spPr>
        <p:txBody>
          <a:bodyPr wrap="none" lIns="0" tIns="0" rIns="0" bIns="0" rtlCol="0" anchor="t"/>
          <a:lstStyle/>
          <a:p>
            <a:pPr algn="ctr" indent="0" marL="0">
              <a:lnSpc>
                <a:spcPts val="2300"/>
              </a:lnSpc>
              <a:buNone/>
            </a:pPr>
            <a:r>
              <a:rPr lang="en-US" sz="1800" dirty="0">
                <a:solidFill>
                  <a:srgbClr val="EBECEF"/>
                </a:solidFill>
                <a:latin typeface="Fraunces Medium" pitchFamily="34" charset="0"/>
                <a:ea typeface="Fraunces Medium" pitchFamily="34" charset="-122"/>
                <a:cs typeface="Fraunces Medium" pitchFamily="34" charset="-120"/>
              </a:rPr>
              <a:t>Continuous Improvement</a:t>
            </a:r>
            <a:endParaRPr lang="en-US" sz="1800" dirty="0"/>
          </a:p>
        </p:txBody>
      </p:sp>
      <p:sp>
        <p:nvSpPr>
          <p:cNvPr id="24" name="Text 21"/>
          <p:cNvSpPr/>
          <p:nvPr/>
        </p:nvSpPr>
        <p:spPr>
          <a:xfrm>
            <a:off x="8946594" y="6964680"/>
            <a:ext cx="4841319" cy="598884"/>
          </a:xfrm>
          <a:prstGeom prst="rect">
            <a:avLst/>
          </a:prstGeom>
          <a:noFill/>
          <a:ln/>
        </p:spPr>
        <p:txBody>
          <a:bodyPr wrap="square" lIns="0" tIns="0" rIns="0" bIns="0" rtlCol="0" anchor="t"/>
          <a:lstStyle/>
          <a:p>
            <a:pPr algn="ctr" indent="0" marL="0">
              <a:lnSpc>
                <a:spcPts val="2350"/>
              </a:lnSpc>
              <a:buNone/>
            </a:pPr>
            <a:r>
              <a:rPr lang="en-US" sz="1450" dirty="0">
                <a:solidFill>
                  <a:srgbClr val="EBECEF"/>
                </a:solidFill>
                <a:latin typeface="Epilogue" pitchFamily="34" charset="0"/>
                <a:ea typeface="Epilogue" pitchFamily="34" charset="-122"/>
                <a:cs typeface="Epilogue" pitchFamily="34" charset="-120"/>
              </a:rPr>
              <a:t>Continuously monitor and evaluate AI performance to optimize results and adapt to changing needs.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2908" y="784622"/>
            <a:ext cx="7379018" cy="568285"/>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Integrating AI and Data Strategies</a:t>
            </a:r>
            <a:endParaRPr lang="en-US" sz="3550" dirty="0"/>
          </a:p>
        </p:txBody>
      </p:sp>
      <p:pic>
        <p:nvPicPr>
          <p:cNvPr id="4" name="Image 1" descr="preencoded.png">    </p:cNvPr>
          <p:cNvPicPr>
            <a:picLocks noChangeAspect="1"/>
          </p:cNvPicPr>
          <p:nvPr/>
        </p:nvPicPr>
        <p:blipFill>
          <a:blip r:embed="rId2"/>
          <a:stretch>
            <a:fillRect/>
          </a:stretch>
        </p:blipFill>
        <p:spPr>
          <a:xfrm>
            <a:off x="6122908" y="1625679"/>
            <a:ext cx="909280" cy="1454825"/>
          </a:xfrm>
          <a:prstGeom prst="rect">
            <a:avLst/>
          </a:prstGeom>
        </p:spPr>
      </p:pic>
      <p:sp>
        <p:nvSpPr>
          <p:cNvPr id="5" name="Text 1"/>
          <p:cNvSpPr/>
          <p:nvPr/>
        </p:nvSpPr>
        <p:spPr>
          <a:xfrm>
            <a:off x="7304961" y="1807488"/>
            <a:ext cx="3142059" cy="284083"/>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Data Collection and Cleaning</a:t>
            </a:r>
            <a:endParaRPr lang="en-US" sz="1750" dirty="0"/>
          </a:p>
        </p:txBody>
      </p:sp>
      <p:sp>
        <p:nvSpPr>
          <p:cNvPr id="6" name="Text 2"/>
          <p:cNvSpPr/>
          <p:nvPr/>
        </p:nvSpPr>
        <p:spPr>
          <a:xfrm>
            <a:off x="7304961" y="2200632"/>
            <a:ext cx="6688931" cy="290870"/>
          </a:xfrm>
          <a:prstGeom prst="rect">
            <a:avLst/>
          </a:prstGeom>
          <a:noFill/>
          <a:ln/>
        </p:spPr>
        <p:txBody>
          <a:bodyPr wrap="non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Ensure high-quality data is collected and prepared for AI analysis.</a:t>
            </a:r>
            <a:endParaRPr lang="en-US" sz="1400" dirty="0"/>
          </a:p>
        </p:txBody>
      </p:sp>
      <p:pic>
        <p:nvPicPr>
          <p:cNvPr id="7" name="Image 2" descr="preencoded.png">    </p:cNvPr>
          <p:cNvPicPr>
            <a:picLocks noChangeAspect="1"/>
          </p:cNvPicPr>
          <p:nvPr/>
        </p:nvPicPr>
        <p:blipFill>
          <a:blip r:embed="rId3"/>
          <a:stretch>
            <a:fillRect/>
          </a:stretch>
        </p:blipFill>
        <p:spPr>
          <a:xfrm>
            <a:off x="6122908" y="3080504"/>
            <a:ext cx="909280" cy="1454825"/>
          </a:xfrm>
          <a:prstGeom prst="rect">
            <a:avLst/>
          </a:prstGeom>
        </p:spPr>
      </p:pic>
      <p:sp>
        <p:nvSpPr>
          <p:cNvPr id="8" name="Text 3"/>
          <p:cNvSpPr/>
          <p:nvPr/>
        </p:nvSpPr>
        <p:spPr>
          <a:xfrm>
            <a:off x="7304961" y="3262313"/>
            <a:ext cx="3278148" cy="284083"/>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Data Governance and Security</a:t>
            </a:r>
            <a:endParaRPr lang="en-US" sz="1750" dirty="0"/>
          </a:p>
        </p:txBody>
      </p:sp>
      <p:sp>
        <p:nvSpPr>
          <p:cNvPr id="9" name="Text 4"/>
          <p:cNvSpPr/>
          <p:nvPr/>
        </p:nvSpPr>
        <p:spPr>
          <a:xfrm>
            <a:off x="7304961" y="3655457"/>
            <a:ext cx="6688931" cy="581739"/>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Implement robust data governance policies to ensure data integrity and security.</a:t>
            </a:r>
            <a:endParaRPr lang="en-US" sz="1400" dirty="0"/>
          </a:p>
        </p:txBody>
      </p:sp>
      <p:pic>
        <p:nvPicPr>
          <p:cNvPr id="10" name="Image 3" descr="preencoded.png">    </p:cNvPr>
          <p:cNvPicPr>
            <a:picLocks noChangeAspect="1"/>
          </p:cNvPicPr>
          <p:nvPr/>
        </p:nvPicPr>
        <p:blipFill>
          <a:blip r:embed="rId4"/>
          <a:stretch>
            <a:fillRect/>
          </a:stretch>
        </p:blipFill>
        <p:spPr>
          <a:xfrm>
            <a:off x="6122908" y="4535329"/>
            <a:ext cx="909280" cy="1454825"/>
          </a:xfrm>
          <a:prstGeom prst="rect">
            <a:avLst/>
          </a:prstGeom>
        </p:spPr>
      </p:pic>
      <p:sp>
        <p:nvSpPr>
          <p:cNvPr id="11" name="Text 5"/>
          <p:cNvSpPr/>
          <p:nvPr/>
        </p:nvSpPr>
        <p:spPr>
          <a:xfrm>
            <a:off x="7304961" y="4717137"/>
            <a:ext cx="3357086" cy="284083"/>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Data Visualization and Insights</a:t>
            </a:r>
            <a:endParaRPr lang="en-US" sz="1750" dirty="0"/>
          </a:p>
        </p:txBody>
      </p:sp>
      <p:sp>
        <p:nvSpPr>
          <p:cNvPr id="12" name="Text 6"/>
          <p:cNvSpPr/>
          <p:nvPr/>
        </p:nvSpPr>
        <p:spPr>
          <a:xfrm>
            <a:off x="7304961" y="5110282"/>
            <a:ext cx="6688931" cy="581739"/>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Leverage data visualization tools to derive actionable insights from AI analysis.</a:t>
            </a:r>
            <a:endParaRPr lang="en-US" sz="1400" dirty="0"/>
          </a:p>
        </p:txBody>
      </p:sp>
      <p:pic>
        <p:nvPicPr>
          <p:cNvPr id="13" name="Image 4" descr="preencoded.png">    </p:cNvPr>
          <p:cNvPicPr>
            <a:picLocks noChangeAspect="1"/>
          </p:cNvPicPr>
          <p:nvPr/>
        </p:nvPicPr>
        <p:blipFill>
          <a:blip r:embed="rId5"/>
          <a:stretch>
            <a:fillRect/>
          </a:stretch>
        </p:blipFill>
        <p:spPr>
          <a:xfrm>
            <a:off x="6122908" y="5990153"/>
            <a:ext cx="909280" cy="1454825"/>
          </a:xfrm>
          <a:prstGeom prst="rect">
            <a:avLst/>
          </a:prstGeom>
        </p:spPr>
      </p:pic>
      <p:sp>
        <p:nvSpPr>
          <p:cNvPr id="14" name="Text 7"/>
          <p:cNvSpPr/>
          <p:nvPr/>
        </p:nvSpPr>
        <p:spPr>
          <a:xfrm>
            <a:off x="7304961" y="6171962"/>
            <a:ext cx="3205758" cy="284083"/>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Data-Driven Decision Making</a:t>
            </a:r>
            <a:endParaRPr lang="en-US" sz="1750" dirty="0"/>
          </a:p>
        </p:txBody>
      </p:sp>
      <p:sp>
        <p:nvSpPr>
          <p:cNvPr id="15" name="Text 8"/>
          <p:cNvSpPr/>
          <p:nvPr/>
        </p:nvSpPr>
        <p:spPr>
          <a:xfrm>
            <a:off x="7304961" y="6565106"/>
            <a:ext cx="6688931" cy="581739"/>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Use AI-generated insights to inform decision-making across all business functions.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969" y="764262"/>
            <a:ext cx="7662863" cy="1322308"/>
          </a:xfrm>
          <a:prstGeom prst="rect">
            <a:avLst/>
          </a:prstGeom>
          <a:noFill/>
          <a:ln/>
        </p:spPr>
        <p:txBody>
          <a:bodyPr wrap="square" lIns="0" tIns="0" rIns="0" bIns="0" rtlCol="0" anchor="t"/>
          <a:lstStyle/>
          <a:p>
            <a:pPr indent="0" marL="0">
              <a:lnSpc>
                <a:spcPts val="5200"/>
              </a:lnSpc>
              <a:buNone/>
            </a:pPr>
            <a:r>
              <a:rPr lang="en-US" sz="4150" dirty="0">
                <a:solidFill>
                  <a:srgbClr val="FFFFFF"/>
                </a:solidFill>
                <a:latin typeface="Fraunces Medium" pitchFamily="34" charset="0"/>
                <a:ea typeface="Fraunces Medium" pitchFamily="34" charset="-122"/>
                <a:cs typeface="Fraunces Medium" pitchFamily="34" charset="-120"/>
              </a:rPr>
              <a:t>Building AI Literacy and Culture</a:t>
            </a:r>
            <a:endParaRPr lang="en-US" sz="4150" dirty="0"/>
          </a:p>
        </p:txBody>
      </p:sp>
      <p:pic>
        <p:nvPicPr>
          <p:cNvPr id="4" name="Image 1" descr="preencoded.png">    </p:cNvPr>
          <p:cNvPicPr>
            <a:picLocks noChangeAspect="1"/>
          </p:cNvPicPr>
          <p:nvPr/>
        </p:nvPicPr>
        <p:blipFill>
          <a:blip r:embed="rId2"/>
          <a:stretch>
            <a:fillRect/>
          </a:stretch>
        </p:blipFill>
        <p:spPr>
          <a:xfrm>
            <a:off x="6226969" y="2403872"/>
            <a:ext cx="528876" cy="528876"/>
          </a:xfrm>
          <a:prstGeom prst="rect">
            <a:avLst/>
          </a:prstGeom>
        </p:spPr>
      </p:pic>
      <p:sp>
        <p:nvSpPr>
          <p:cNvPr id="5" name="Text 1"/>
          <p:cNvSpPr/>
          <p:nvPr/>
        </p:nvSpPr>
        <p:spPr>
          <a:xfrm>
            <a:off x="6226969" y="3144322"/>
            <a:ext cx="3371493" cy="330517"/>
          </a:xfrm>
          <a:prstGeom prst="rect">
            <a:avLst/>
          </a:prstGeom>
          <a:noFill/>
          <a:ln/>
        </p:spPr>
        <p:txBody>
          <a:bodyPr wrap="none" lIns="0" tIns="0" rIns="0" bIns="0" rtlCol="0" anchor="t"/>
          <a:lstStyle/>
          <a:p>
            <a:pPr algn="l"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Training and Development</a:t>
            </a:r>
            <a:endParaRPr lang="en-US" sz="2050" dirty="0"/>
          </a:p>
        </p:txBody>
      </p:sp>
      <p:sp>
        <p:nvSpPr>
          <p:cNvPr id="6" name="Text 2"/>
          <p:cNvSpPr/>
          <p:nvPr/>
        </p:nvSpPr>
        <p:spPr>
          <a:xfrm>
            <a:off x="6226969" y="3601760"/>
            <a:ext cx="3672721" cy="1015484"/>
          </a:xfrm>
          <a:prstGeom prst="rect">
            <a:avLst/>
          </a:prstGeom>
          <a:noFill/>
          <a:ln/>
        </p:spPr>
        <p:txBody>
          <a:bodyPr wrap="square" lIns="0" tIns="0" rIns="0" bIns="0" rtlCol="0" anchor="t"/>
          <a:lstStyle/>
          <a:p>
            <a:pPr algn="l" indent="0" marL="0">
              <a:lnSpc>
                <a:spcPts val="2650"/>
              </a:lnSpc>
              <a:buNone/>
            </a:pPr>
            <a:r>
              <a:rPr lang="en-US" sz="1650" dirty="0">
                <a:solidFill>
                  <a:srgbClr val="EBECEF"/>
                </a:solidFill>
                <a:latin typeface="Epilogue" pitchFamily="34" charset="0"/>
                <a:ea typeface="Epilogue" pitchFamily="34" charset="-122"/>
                <a:cs typeface="Epilogue" pitchFamily="34" charset="-120"/>
              </a:rPr>
              <a:t>Invest in training programs to equip employees with AI knowledge and skills.</a:t>
            </a:r>
            <a:endParaRPr lang="en-US" sz="1650" dirty="0"/>
          </a:p>
        </p:txBody>
      </p:sp>
      <p:pic>
        <p:nvPicPr>
          <p:cNvPr id="7" name="Image 2" descr="preencoded.png">    </p:cNvPr>
          <p:cNvPicPr>
            <a:picLocks noChangeAspect="1"/>
          </p:cNvPicPr>
          <p:nvPr/>
        </p:nvPicPr>
        <p:blipFill>
          <a:blip r:embed="rId3"/>
          <a:stretch>
            <a:fillRect/>
          </a:stretch>
        </p:blipFill>
        <p:spPr>
          <a:xfrm>
            <a:off x="10216991" y="2403872"/>
            <a:ext cx="528876" cy="528876"/>
          </a:xfrm>
          <a:prstGeom prst="rect">
            <a:avLst/>
          </a:prstGeom>
        </p:spPr>
      </p:pic>
      <p:sp>
        <p:nvSpPr>
          <p:cNvPr id="8" name="Text 3"/>
          <p:cNvSpPr/>
          <p:nvPr/>
        </p:nvSpPr>
        <p:spPr>
          <a:xfrm>
            <a:off x="10216991" y="3144322"/>
            <a:ext cx="2778443" cy="330517"/>
          </a:xfrm>
          <a:prstGeom prst="rect">
            <a:avLst/>
          </a:prstGeom>
          <a:noFill/>
          <a:ln/>
        </p:spPr>
        <p:txBody>
          <a:bodyPr wrap="none" lIns="0" tIns="0" rIns="0" bIns="0" rtlCol="0" anchor="t"/>
          <a:lstStyle/>
          <a:p>
            <a:pPr algn="l"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Open Communication</a:t>
            </a:r>
            <a:endParaRPr lang="en-US" sz="2050" dirty="0"/>
          </a:p>
        </p:txBody>
      </p:sp>
      <p:sp>
        <p:nvSpPr>
          <p:cNvPr id="9" name="Text 4"/>
          <p:cNvSpPr/>
          <p:nvPr/>
        </p:nvSpPr>
        <p:spPr>
          <a:xfrm>
            <a:off x="10216991" y="3601760"/>
            <a:ext cx="3672840" cy="1015484"/>
          </a:xfrm>
          <a:prstGeom prst="rect">
            <a:avLst/>
          </a:prstGeom>
          <a:noFill/>
          <a:ln/>
        </p:spPr>
        <p:txBody>
          <a:bodyPr wrap="square" lIns="0" tIns="0" rIns="0" bIns="0" rtlCol="0" anchor="t"/>
          <a:lstStyle/>
          <a:p>
            <a:pPr algn="l" indent="0" marL="0">
              <a:lnSpc>
                <a:spcPts val="2650"/>
              </a:lnSpc>
              <a:buNone/>
            </a:pPr>
            <a:r>
              <a:rPr lang="en-US" sz="1650" dirty="0">
                <a:solidFill>
                  <a:srgbClr val="EBECEF"/>
                </a:solidFill>
                <a:latin typeface="Epilogue" pitchFamily="34" charset="0"/>
                <a:ea typeface="Epilogue" pitchFamily="34" charset="-122"/>
                <a:cs typeface="Epilogue" pitchFamily="34" charset="-120"/>
              </a:rPr>
              <a:t>Foster open communication and knowledge sharing around AI initiatives.</a:t>
            </a:r>
            <a:endParaRPr lang="en-US" sz="1650" dirty="0"/>
          </a:p>
        </p:txBody>
      </p:sp>
      <p:pic>
        <p:nvPicPr>
          <p:cNvPr id="10" name="Image 3" descr="preencoded.png">    </p:cNvPr>
          <p:cNvPicPr>
            <a:picLocks noChangeAspect="1"/>
          </p:cNvPicPr>
          <p:nvPr/>
        </p:nvPicPr>
        <p:blipFill>
          <a:blip r:embed="rId4"/>
          <a:stretch>
            <a:fillRect/>
          </a:stretch>
        </p:blipFill>
        <p:spPr>
          <a:xfrm>
            <a:off x="6226969" y="5251966"/>
            <a:ext cx="528876" cy="528876"/>
          </a:xfrm>
          <a:prstGeom prst="rect">
            <a:avLst/>
          </a:prstGeom>
        </p:spPr>
      </p:pic>
      <p:sp>
        <p:nvSpPr>
          <p:cNvPr id="11" name="Text 5"/>
          <p:cNvSpPr/>
          <p:nvPr/>
        </p:nvSpPr>
        <p:spPr>
          <a:xfrm>
            <a:off x="6226969" y="5992416"/>
            <a:ext cx="2644854" cy="330517"/>
          </a:xfrm>
          <a:prstGeom prst="rect">
            <a:avLst/>
          </a:prstGeom>
          <a:noFill/>
          <a:ln/>
        </p:spPr>
        <p:txBody>
          <a:bodyPr wrap="none" lIns="0" tIns="0" rIns="0" bIns="0" rtlCol="0" anchor="t"/>
          <a:lstStyle/>
          <a:p>
            <a:pPr algn="l"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Collaboration</a:t>
            </a:r>
            <a:endParaRPr lang="en-US" sz="2050" dirty="0"/>
          </a:p>
        </p:txBody>
      </p:sp>
      <p:sp>
        <p:nvSpPr>
          <p:cNvPr id="12" name="Text 6"/>
          <p:cNvSpPr/>
          <p:nvPr/>
        </p:nvSpPr>
        <p:spPr>
          <a:xfrm>
            <a:off x="6226969" y="6449854"/>
            <a:ext cx="3672721" cy="1015484"/>
          </a:xfrm>
          <a:prstGeom prst="rect">
            <a:avLst/>
          </a:prstGeom>
          <a:noFill/>
          <a:ln/>
        </p:spPr>
        <p:txBody>
          <a:bodyPr wrap="square" lIns="0" tIns="0" rIns="0" bIns="0" rtlCol="0" anchor="t"/>
          <a:lstStyle/>
          <a:p>
            <a:pPr algn="l" indent="0" marL="0">
              <a:lnSpc>
                <a:spcPts val="2650"/>
              </a:lnSpc>
              <a:buNone/>
            </a:pPr>
            <a:r>
              <a:rPr lang="en-US" sz="1650" dirty="0">
                <a:solidFill>
                  <a:srgbClr val="EBECEF"/>
                </a:solidFill>
                <a:latin typeface="Epilogue" pitchFamily="34" charset="0"/>
                <a:ea typeface="Epilogue" pitchFamily="34" charset="-122"/>
                <a:cs typeface="Epilogue" pitchFamily="34" charset="-120"/>
              </a:rPr>
              <a:t>Encourage cross-functional collaboration to ensure AI projects align with business goals.</a:t>
            </a:r>
            <a:endParaRPr lang="en-US" sz="1650" dirty="0"/>
          </a:p>
        </p:txBody>
      </p:sp>
      <p:pic>
        <p:nvPicPr>
          <p:cNvPr id="13" name="Image 4" descr="preencoded.png">    </p:cNvPr>
          <p:cNvPicPr>
            <a:picLocks noChangeAspect="1"/>
          </p:cNvPicPr>
          <p:nvPr/>
        </p:nvPicPr>
        <p:blipFill>
          <a:blip r:embed="rId5"/>
          <a:stretch>
            <a:fillRect/>
          </a:stretch>
        </p:blipFill>
        <p:spPr>
          <a:xfrm>
            <a:off x="10216991" y="5251966"/>
            <a:ext cx="528876" cy="528876"/>
          </a:xfrm>
          <a:prstGeom prst="rect">
            <a:avLst/>
          </a:prstGeom>
        </p:spPr>
      </p:pic>
      <p:sp>
        <p:nvSpPr>
          <p:cNvPr id="14" name="Text 7"/>
          <p:cNvSpPr/>
          <p:nvPr/>
        </p:nvSpPr>
        <p:spPr>
          <a:xfrm>
            <a:off x="10216991" y="5992416"/>
            <a:ext cx="2644854" cy="330517"/>
          </a:xfrm>
          <a:prstGeom prst="rect">
            <a:avLst/>
          </a:prstGeom>
          <a:noFill/>
          <a:ln/>
        </p:spPr>
        <p:txBody>
          <a:bodyPr wrap="none" lIns="0" tIns="0" rIns="0" bIns="0" rtlCol="0" anchor="t"/>
          <a:lstStyle/>
          <a:p>
            <a:pPr algn="l" indent="0" marL="0">
              <a:lnSpc>
                <a:spcPts val="2600"/>
              </a:lnSpc>
              <a:buNone/>
            </a:pPr>
            <a:r>
              <a:rPr lang="en-US" sz="2050" dirty="0">
                <a:solidFill>
                  <a:srgbClr val="EBECEF"/>
                </a:solidFill>
                <a:latin typeface="Fraunces Medium" pitchFamily="34" charset="0"/>
                <a:ea typeface="Fraunces Medium" pitchFamily="34" charset="-122"/>
                <a:cs typeface="Fraunces Medium" pitchFamily="34" charset="-120"/>
              </a:rPr>
              <a:t>Innovation</a:t>
            </a:r>
            <a:endParaRPr lang="en-US" sz="2050" dirty="0"/>
          </a:p>
        </p:txBody>
      </p:sp>
      <p:sp>
        <p:nvSpPr>
          <p:cNvPr id="15" name="Text 8"/>
          <p:cNvSpPr/>
          <p:nvPr/>
        </p:nvSpPr>
        <p:spPr>
          <a:xfrm>
            <a:off x="10216991" y="6449854"/>
            <a:ext cx="3672840" cy="1015484"/>
          </a:xfrm>
          <a:prstGeom prst="rect">
            <a:avLst/>
          </a:prstGeom>
          <a:noFill/>
          <a:ln/>
        </p:spPr>
        <p:txBody>
          <a:bodyPr wrap="square" lIns="0" tIns="0" rIns="0" bIns="0" rtlCol="0" anchor="t"/>
          <a:lstStyle/>
          <a:p>
            <a:pPr algn="l" indent="0" marL="0">
              <a:lnSpc>
                <a:spcPts val="2650"/>
              </a:lnSpc>
              <a:buNone/>
            </a:pPr>
            <a:r>
              <a:rPr lang="en-US" sz="1650" dirty="0">
                <a:solidFill>
                  <a:srgbClr val="EBECEF"/>
                </a:solidFill>
                <a:latin typeface="Epilogue" pitchFamily="34" charset="0"/>
                <a:ea typeface="Epilogue" pitchFamily="34" charset="-122"/>
                <a:cs typeface="Epilogue" pitchFamily="34" charset="-120"/>
              </a:rPr>
              <a:t>Create an environment that encourages experimentation and exploration of AI applications.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45964"/>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Monitoring, Evaluating, and Iterating AI Performance</a:t>
            </a:r>
            <a:endParaRPr lang="en-US" sz="4450" dirty="0"/>
          </a:p>
        </p:txBody>
      </p:sp>
      <p:pic>
        <p:nvPicPr>
          <p:cNvPr id="3" name="Image 0" descr="preencoded.png">    </p:cNvPr>
          <p:cNvPicPr>
            <a:picLocks noChangeAspect="1"/>
          </p:cNvPicPr>
          <p:nvPr/>
        </p:nvPicPr>
        <p:blipFill>
          <a:blip r:embed="rId1"/>
          <a:stretch>
            <a:fillRect/>
          </a:stretch>
        </p:blipFill>
        <p:spPr>
          <a:xfrm>
            <a:off x="3408759" y="2917150"/>
            <a:ext cx="1291233" cy="807958"/>
          </a:xfrm>
          <a:prstGeom prst="rect">
            <a:avLst/>
          </a:prstGeom>
        </p:spPr>
      </p:pic>
      <p:sp>
        <p:nvSpPr>
          <p:cNvPr id="4" name="Text 1"/>
          <p:cNvSpPr/>
          <p:nvPr/>
        </p:nvSpPr>
        <p:spPr>
          <a:xfrm>
            <a:off x="3989308" y="3181469"/>
            <a:ext cx="130016" cy="453509"/>
          </a:xfrm>
          <a:prstGeom prst="rect">
            <a:avLst/>
          </a:prstGeom>
          <a:noFill/>
          <a:ln/>
        </p:spPr>
        <p:txBody>
          <a:bodyPr wrap="none" lIns="0" tIns="0" rIns="0" bIns="0" rtlCol="0" anchor="t"/>
          <a:lstStyle/>
          <a:p>
            <a:pPr algn="ctr" indent="0" marL="0">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1</a:t>
            </a:r>
            <a:endParaRPr lang="en-US" sz="2200" dirty="0"/>
          </a:p>
        </p:txBody>
      </p:sp>
      <p:sp>
        <p:nvSpPr>
          <p:cNvPr id="5" name="Text 2"/>
          <p:cNvSpPr/>
          <p:nvPr/>
        </p:nvSpPr>
        <p:spPr>
          <a:xfrm>
            <a:off x="4926806" y="3143964"/>
            <a:ext cx="282261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Measure Key Metrics</a:t>
            </a:r>
            <a:endParaRPr lang="en-US" sz="2200" dirty="0"/>
          </a:p>
        </p:txBody>
      </p:sp>
      <p:sp>
        <p:nvSpPr>
          <p:cNvPr id="6" name="Shape 3"/>
          <p:cNvSpPr/>
          <p:nvPr/>
        </p:nvSpPr>
        <p:spPr>
          <a:xfrm>
            <a:off x="4756666" y="3738205"/>
            <a:ext cx="9023271" cy="15240"/>
          </a:xfrm>
          <a:prstGeom prst="roundRect">
            <a:avLst>
              <a:gd name="adj" fmla="val 625116"/>
            </a:avLst>
          </a:prstGeom>
          <a:solidFill>
            <a:srgbClr val="414A70"/>
          </a:solidFill>
          <a:ln/>
        </p:spPr>
      </p:sp>
      <p:pic>
        <p:nvPicPr>
          <p:cNvPr id="7" name="Image 1" descr="preencoded.png">    </p:cNvPr>
          <p:cNvPicPr>
            <a:picLocks noChangeAspect="1"/>
          </p:cNvPicPr>
          <p:nvPr/>
        </p:nvPicPr>
        <p:blipFill>
          <a:blip r:embed="rId2"/>
          <a:stretch>
            <a:fillRect/>
          </a:stretch>
        </p:blipFill>
        <p:spPr>
          <a:xfrm>
            <a:off x="2763203" y="3781782"/>
            <a:ext cx="2582466" cy="807958"/>
          </a:xfrm>
          <a:prstGeom prst="rect">
            <a:avLst/>
          </a:prstGeom>
        </p:spPr>
      </p:pic>
      <p:sp>
        <p:nvSpPr>
          <p:cNvPr id="8" name="Text 4"/>
          <p:cNvSpPr/>
          <p:nvPr/>
        </p:nvSpPr>
        <p:spPr>
          <a:xfrm>
            <a:off x="3968472" y="3958947"/>
            <a:ext cx="171807" cy="453509"/>
          </a:xfrm>
          <a:prstGeom prst="rect">
            <a:avLst/>
          </a:prstGeom>
          <a:noFill/>
          <a:ln/>
        </p:spPr>
        <p:txBody>
          <a:bodyPr wrap="none" lIns="0" tIns="0" rIns="0" bIns="0" rtlCol="0" anchor="t"/>
          <a:lstStyle/>
          <a:p>
            <a:pPr algn="ctr" indent="0" marL="0">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2</a:t>
            </a:r>
            <a:endParaRPr lang="en-US" sz="2200" dirty="0"/>
          </a:p>
        </p:txBody>
      </p:sp>
      <p:sp>
        <p:nvSpPr>
          <p:cNvPr id="9" name="Text 5"/>
          <p:cNvSpPr/>
          <p:nvPr/>
        </p:nvSpPr>
        <p:spPr>
          <a:xfrm>
            <a:off x="5572482" y="4008596"/>
            <a:ext cx="2133719"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Analyze Results</a:t>
            </a:r>
            <a:endParaRPr lang="en-US" sz="2200" dirty="0"/>
          </a:p>
        </p:txBody>
      </p:sp>
      <p:sp>
        <p:nvSpPr>
          <p:cNvPr id="10" name="Shape 6"/>
          <p:cNvSpPr/>
          <p:nvPr/>
        </p:nvSpPr>
        <p:spPr>
          <a:xfrm>
            <a:off x="5402342" y="4602837"/>
            <a:ext cx="8377595" cy="15240"/>
          </a:xfrm>
          <a:prstGeom prst="roundRect">
            <a:avLst>
              <a:gd name="adj" fmla="val 625116"/>
            </a:avLst>
          </a:prstGeom>
          <a:solidFill>
            <a:srgbClr val="414A70"/>
          </a:solidFill>
          <a:ln/>
        </p:spPr>
      </p:sp>
      <p:pic>
        <p:nvPicPr>
          <p:cNvPr id="11" name="Image 2" descr="preencoded.png">    </p:cNvPr>
          <p:cNvPicPr>
            <a:picLocks noChangeAspect="1"/>
          </p:cNvPicPr>
          <p:nvPr/>
        </p:nvPicPr>
        <p:blipFill>
          <a:blip r:embed="rId3"/>
          <a:stretch>
            <a:fillRect/>
          </a:stretch>
        </p:blipFill>
        <p:spPr>
          <a:xfrm>
            <a:off x="2117527" y="4646414"/>
            <a:ext cx="3873698" cy="807958"/>
          </a:xfrm>
          <a:prstGeom prst="rect">
            <a:avLst/>
          </a:prstGeom>
        </p:spPr>
      </p:pic>
      <p:sp>
        <p:nvSpPr>
          <p:cNvPr id="12" name="Text 7"/>
          <p:cNvSpPr/>
          <p:nvPr/>
        </p:nvSpPr>
        <p:spPr>
          <a:xfrm>
            <a:off x="3976092" y="4823579"/>
            <a:ext cx="156448" cy="453509"/>
          </a:xfrm>
          <a:prstGeom prst="rect">
            <a:avLst/>
          </a:prstGeom>
          <a:noFill/>
          <a:ln/>
        </p:spPr>
        <p:txBody>
          <a:bodyPr wrap="none" lIns="0" tIns="0" rIns="0" bIns="0" rtlCol="0" anchor="t"/>
          <a:lstStyle/>
          <a:p>
            <a:pPr algn="ctr" indent="0" marL="0">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3</a:t>
            </a:r>
            <a:endParaRPr lang="en-US" sz="2200" dirty="0"/>
          </a:p>
        </p:txBody>
      </p:sp>
      <p:sp>
        <p:nvSpPr>
          <p:cNvPr id="13" name="Text 8"/>
          <p:cNvSpPr/>
          <p:nvPr/>
        </p:nvSpPr>
        <p:spPr>
          <a:xfrm>
            <a:off x="6218039" y="4873228"/>
            <a:ext cx="4303990"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Identify Areas for Improvement</a:t>
            </a:r>
            <a:endParaRPr lang="en-US" sz="2200" dirty="0"/>
          </a:p>
        </p:txBody>
      </p:sp>
      <p:sp>
        <p:nvSpPr>
          <p:cNvPr id="14" name="Shape 9"/>
          <p:cNvSpPr/>
          <p:nvPr/>
        </p:nvSpPr>
        <p:spPr>
          <a:xfrm>
            <a:off x="6047899" y="5467469"/>
            <a:ext cx="7732038" cy="15240"/>
          </a:xfrm>
          <a:prstGeom prst="roundRect">
            <a:avLst>
              <a:gd name="adj" fmla="val 625116"/>
            </a:avLst>
          </a:prstGeom>
          <a:solidFill>
            <a:srgbClr val="414A70"/>
          </a:solidFill>
          <a:ln/>
        </p:spPr>
      </p:sp>
      <p:pic>
        <p:nvPicPr>
          <p:cNvPr id="15" name="Image 3" descr="preencoded.png">    </p:cNvPr>
          <p:cNvPicPr>
            <a:picLocks noChangeAspect="1"/>
          </p:cNvPicPr>
          <p:nvPr/>
        </p:nvPicPr>
        <p:blipFill>
          <a:blip r:embed="rId4"/>
          <a:stretch>
            <a:fillRect/>
          </a:stretch>
        </p:blipFill>
        <p:spPr>
          <a:xfrm>
            <a:off x="1471970" y="5511046"/>
            <a:ext cx="5164931" cy="807958"/>
          </a:xfrm>
          <a:prstGeom prst="rect">
            <a:avLst/>
          </a:prstGeom>
        </p:spPr>
      </p:pic>
      <p:sp>
        <p:nvSpPr>
          <p:cNvPr id="16" name="Text 10"/>
          <p:cNvSpPr/>
          <p:nvPr/>
        </p:nvSpPr>
        <p:spPr>
          <a:xfrm>
            <a:off x="3967639" y="5688211"/>
            <a:ext cx="173355" cy="453509"/>
          </a:xfrm>
          <a:prstGeom prst="rect">
            <a:avLst/>
          </a:prstGeom>
          <a:noFill/>
          <a:ln/>
        </p:spPr>
        <p:txBody>
          <a:bodyPr wrap="none" lIns="0" tIns="0" rIns="0" bIns="0" rtlCol="0" anchor="t"/>
          <a:lstStyle/>
          <a:p>
            <a:pPr algn="ctr" indent="0" marL="0">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4</a:t>
            </a:r>
            <a:endParaRPr lang="en-US" sz="2200" dirty="0"/>
          </a:p>
        </p:txBody>
      </p:sp>
      <p:sp>
        <p:nvSpPr>
          <p:cNvPr id="17" name="Text 11"/>
          <p:cNvSpPr/>
          <p:nvPr/>
        </p:nvSpPr>
        <p:spPr>
          <a:xfrm>
            <a:off x="6863715" y="5737860"/>
            <a:ext cx="2782133"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Iterate and Optimize</a:t>
            </a:r>
            <a:endParaRPr lang="en-US" sz="2200" dirty="0"/>
          </a:p>
        </p:txBody>
      </p:sp>
      <p:sp>
        <p:nvSpPr>
          <p:cNvPr id="18" name="Shape 12"/>
          <p:cNvSpPr/>
          <p:nvPr/>
        </p:nvSpPr>
        <p:spPr>
          <a:xfrm>
            <a:off x="6693575" y="6332101"/>
            <a:ext cx="7086362" cy="15240"/>
          </a:xfrm>
          <a:prstGeom prst="roundRect">
            <a:avLst>
              <a:gd name="adj" fmla="val 625116"/>
            </a:avLst>
          </a:prstGeom>
          <a:solidFill>
            <a:srgbClr val="414A70"/>
          </a:solidFill>
          <a:ln/>
        </p:spPr>
      </p:sp>
      <p:pic>
        <p:nvPicPr>
          <p:cNvPr id="19" name="Image 4" descr="preencoded.png">    </p:cNvPr>
          <p:cNvPicPr>
            <a:picLocks noChangeAspect="1"/>
          </p:cNvPicPr>
          <p:nvPr/>
        </p:nvPicPr>
        <p:blipFill>
          <a:blip r:embed="rId5"/>
          <a:stretch>
            <a:fillRect/>
          </a:stretch>
        </p:blipFill>
        <p:spPr>
          <a:xfrm>
            <a:off x="826294" y="6375678"/>
            <a:ext cx="6456164" cy="807958"/>
          </a:xfrm>
          <a:prstGeom prst="rect">
            <a:avLst/>
          </a:prstGeom>
        </p:spPr>
      </p:pic>
      <p:sp>
        <p:nvSpPr>
          <p:cNvPr id="20" name="Text 13"/>
          <p:cNvSpPr/>
          <p:nvPr/>
        </p:nvSpPr>
        <p:spPr>
          <a:xfrm>
            <a:off x="3972758" y="6552843"/>
            <a:ext cx="163235" cy="453509"/>
          </a:xfrm>
          <a:prstGeom prst="rect">
            <a:avLst/>
          </a:prstGeom>
          <a:noFill/>
          <a:ln/>
        </p:spPr>
        <p:txBody>
          <a:bodyPr wrap="none" lIns="0" tIns="0" rIns="0" bIns="0" rtlCol="0" anchor="t"/>
          <a:lstStyle/>
          <a:p>
            <a:pPr algn="ctr" indent="0" marL="0">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5</a:t>
            </a:r>
            <a:endParaRPr lang="en-US" sz="2200" dirty="0"/>
          </a:p>
        </p:txBody>
      </p:sp>
      <p:sp>
        <p:nvSpPr>
          <p:cNvPr id="21" name="Text 14"/>
          <p:cNvSpPr/>
          <p:nvPr/>
        </p:nvSpPr>
        <p:spPr>
          <a:xfrm>
            <a:off x="7509272" y="6602492"/>
            <a:ext cx="3489008"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Continuous Improvement</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2025-01-19T13:10:52Z</dcterms:created>
  <dcterms:modified xsi:type="dcterms:W3CDTF">2025-01-19T13:10:52Z</dcterms:modified>
</cp:coreProperties>
</file>